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notesMasterIdLst>
    <p:notesMasterId r:id="rId23"/>
  </p:notesMasterIdLst>
  <p:sldSz cx="12192000" cy="6858000"/>
  <p:notesSz cx="6858000" cy="12192000"/>
  <p:embeddedFontLst>
    <p:embeddedFont>
      <p:font typeface="MiSans" charset="-122" pitchFamily="34"/>
      <p:regular r:id="rId28"/>
    </p:embeddedFont>
    <p:embeddedFont>
      <p:font typeface="Noto Sans SC" charset="-122" pitchFamily="34"/>
      <p:regular r:id="rId2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28" Type="http://schemas.openxmlformats.org/officeDocument/2006/relationships/font" Target="fonts/font1.fntdata"/><Relationship Id="rId2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image" Target="../media/image-1-2.gif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image" Target="../media/image-10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image" Target="../media/image-2-2.png"/><Relationship Id="rId3" Type="http://schemas.openxmlformats.org/officeDocument/2006/relationships/image" Target="../media/image-2-3.jpg"/><Relationship Id="rId4" Type="http://schemas.openxmlformats.org/officeDocument/2006/relationships/image" Target="../media/image-2-4.jpg"/><Relationship Id="rId5" Type="http://schemas.openxmlformats.org/officeDocument/2006/relationships/image" Target="../media/image-2-5.jpg"/><Relationship Id="rId6" Type="http://schemas.openxmlformats.org/officeDocument/2006/relationships/image" Target="../media/image-2-6.jpg"/><Relationship Id="rId7" Type="http://schemas.openxmlformats.org/officeDocument/2006/relationships/image" Target="../media/image-2-7.jpg"/><Relationship Id="rId8" Type="http://schemas.openxmlformats.org/officeDocument/2006/relationships/image" Target="../media/image-2-8.jp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image" Target="../media/image-4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image" Target="../media/image-5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60182" y="956310"/>
            <a:ext cx="4858385" cy="413448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rgbClr val="C2140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VTubers: Your Next 24/7 Star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28600" y="5737107"/>
            <a:ext cx="2148840" cy="228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FF1E02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Intelligences.Systems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28600" y="6199944"/>
            <a:ext cx="2636520" cy="27622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2025/05/01</a:t>
            </a:r>
            <a:endParaRPr lang="en-US" sz="1600" dirty="0"/>
          </a:p>
        </p:txBody>
      </p:sp>
      <p:pic>
        <p:nvPicPr>
          <p:cNvPr id="6" name="Image 1" descr="https://kimi-img.moonshot.cn/pub/slides/25-11-14-19:33:07-d4bh6suqvl7eq5ehkd40.gif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684" y="439298"/>
            <a:ext cx="3986269" cy="5979403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228600" y="0"/>
            <a:ext cx="575002" cy="762000"/>
          </a:xfrm>
          <a:prstGeom prst="rect">
            <a:avLst/>
          </a:prstGeom>
          <a:solidFill>
            <a:srgbClr val="A20F11"/>
          </a:solidFill>
          <a:ln/>
        </p:spPr>
      </p:sp>
    </p:spTree>
  </p:cSld>
  <p:clrMapOvr>
    <a:masterClrMapping/>
  </p:clrMapOvr>
  <p:transition>
    <p:fade/>
    <p:spd val="me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990600"/>
            <a:ext cx="5664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Case Study: Neuro-sama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1600200"/>
            <a:ext cx="55499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From zero to #1 female streamer on Twitch in one year.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4000" y="2514600"/>
            <a:ext cx="55372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Developed by a single programmer, this AI VTuber proved the model's viability, generating massive audience engagement and revenue.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254000" y="3733800"/>
            <a:ext cx="2616200" cy="965200"/>
          </a:xfrm>
          <a:custGeom>
            <a:avLst/>
            <a:gdLst/>
            <a:ahLst/>
            <a:cxnLst/>
            <a:rect l="l" t="t" r="r" b="b"/>
            <a:pathLst>
              <a:path w="2616200" h="965200">
                <a:moveTo>
                  <a:pt x="101597" y="0"/>
                </a:moveTo>
                <a:lnTo>
                  <a:pt x="2514603" y="0"/>
                </a:lnTo>
                <a:cubicBezTo>
                  <a:pt x="2570713" y="0"/>
                  <a:pt x="2616200" y="45487"/>
                  <a:pt x="2616200" y="101597"/>
                </a:cubicBezTo>
                <a:lnTo>
                  <a:pt x="2616200" y="863603"/>
                </a:lnTo>
                <a:cubicBezTo>
                  <a:pt x="2616200" y="919713"/>
                  <a:pt x="2570713" y="965200"/>
                  <a:pt x="2514603" y="965200"/>
                </a:cubicBezTo>
                <a:lnTo>
                  <a:pt x="101597" y="965200"/>
                </a:lnTo>
                <a:cubicBezTo>
                  <a:pt x="45487" y="965200"/>
                  <a:pt x="0" y="919713"/>
                  <a:pt x="0" y="8636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406400" y="3886200"/>
            <a:ext cx="2463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480K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06400" y="4292600"/>
            <a:ext cx="2400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Twitch Followers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3073400" y="3733800"/>
            <a:ext cx="2616200" cy="965200"/>
          </a:xfrm>
          <a:custGeom>
            <a:avLst/>
            <a:gdLst/>
            <a:ahLst/>
            <a:cxnLst/>
            <a:rect l="l" t="t" r="r" b="b"/>
            <a:pathLst>
              <a:path w="2616200" h="965200">
                <a:moveTo>
                  <a:pt x="101597" y="0"/>
                </a:moveTo>
                <a:lnTo>
                  <a:pt x="2514603" y="0"/>
                </a:lnTo>
                <a:cubicBezTo>
                  <a:pt x="2570713" y="0"/>
                  <a:pt x="2616200" y="45487"/>
                  <a:pt x="2616200" y="101597"/>
                </a:cubicBezTo>
                <a:lnTo>
                  <a:pt x="2616200" y="863603"/>
                </a:lnTo>
                <a:cubicBezTo>
                  <a:pt x="2616200" y="919713"/>
                  <a:pt x="2570713" y="965200"/>
                  <a:pt x="2514603" y="965200"/>
                </a:cubicBezTo>
                <a:lnTo>
                  <a:pt x="101597" y="965200"/>
                </a:lnTo>
                <a:cubicBezTo>
                  <a:pt x="45487" y="965200"/>
                  <a:pt x="0" y="919713"/>
                  <a:pt x="0" y="8636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E63946">
              <a:alpha val="10196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3225800" y="3886200"/>
            <a:ext cx="2463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E6394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142K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3225800" y="4292600"/>
            <a:ext cx="2400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Active Subscribers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254000" y="4902200"/>
            <a:ext cx="2616200" cy="965200"/>
          </a:xfrm>
          <a:custGeom>
            <a:avLst/>
            <a:gdLst/>
            <a:ahLst/>
            <a:cxnLst/>
            <a:rect l="l" t="t" r="r" b="b"/>
            <a:pathLst>
              <a:path w="2616200" h="965200">
                <a:moveTo>
                  <a:pt x="101597" y="0"/>
                </a:moveTo>
                <a:lnTo>
                  <a:pt x="2514603" y="0"/>
                </a:lnTo>
                <a:cubicBezTo>
                  <a:pt x="2570713" y="0"/>
                  <a:pt x="2616200" y="45487"/>
                  <a:pt x="2616200" y="101597"/>
                </a:cubicBezTo>
                <a:lnTo>
                  <a:pt x="2616200" y="863603"/>
                </a:lnTo>
                <a:cubicBezTo>
                  <a:pt x="2616200" y="919713"/>
                  <a:pt x="2570713" y="965200"/>
                  <a:pt x="2514603" y="965200"/>
                </a:cubicBezTo>
                <a:lnTo>
                  <a:pt x="101597" y="965200"/>
                </a:lnTo>
                <a:cubicBezTo>
                  <a:pt x="45487" y="965200"/>
                  <a:pt x="0" y="919713"/>
                  <a:pt x="0" y="8636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2A6F76">
              <a:alpha val="10196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406400" y="5054600"/>
            <a:ext cx="2463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45K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406400" y="5461000"/>
            <a:ext cx="2400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Peak Viewers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3073400" y="4902200"/>
            <a:ext cx="2616200" cy="965200"/>
          </a:xfrm>
          <a:custGeom>
            <a:avLst/>
            <a:gdLst/>
            <a:ahLst/>
            <a:cxnLst/>
            <a:rect l="l" t="t" r="r" b="b"/>
            <a:pathLst>
              <a:path w="2616200" h="965200">
                <a:moveTo>
                  <a:pt x="101597" y="0"/>
                </a:moveTo>
                <a:lnTo>
                  <a:pt x="2514603" y="0"/>
                </a:lnTo>
                <a:cubicBezTo>
                  <a:pt x="2570713" y="0"/>
                  <a:pt x="2616200" y="45487"/>
                  <a:pt x="2616200" y="101597"/>
                </a:cubicBezTo>
                <a:lnTo>
                  <a:pt x="2616200" y="863603"/>
                </a:lnTo>
                <a:cubicBezTo>
                  <a:pt x="2616200" y="919713"/>
                  <a:pt x="2570713" y="965200"/>
                  <a:pt x="2514603" y="965200"/>
                </a:cubicBezTo>
                <a:lnTo>
                  <a:pt x="101597" y="965200"/>
                </a:lnTo>
                <a:cubicBezTo>
                  <a:pt x="45487" y="965200"/>
                  <a:pt x="0" y="919713"/>
                  <a:pt x="0" y="8636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3225800" y="5054600"/>
            <a:ext cx="2463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~$500K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3225800" y="5461000"/>
            <a:ext cx="2400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MRR Potential</a:t>
            </a:r>
            <a:endParaRPr lang="en-US" sz="1600" dirty="0"/>
          </a:p>
        </p:txBody>
      </p:sp>
      <p:pic>
        <p:nvPicPr>
          <p:cNvPr id="18" name="Image 1" descr="https://kimi-img.moonshot.cn/pub/slides/25-11-14-19:19:40-d4bh0j2f7catvc6es9s0.jp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5918200" y="1664494"/>
            <a:ext cx="6273800" cy="3529013"/>
          </a:xfrm>
          <a:prstGeom prst="roundRect">
            <a:avLst>
              <a:gd name="adj" fmla="val 2000"/>
            </a:avLst>
          </a:prstGeom>
        </p:spPr>
      </p:pic>
    </p:spTree>
  </p:cSld>
  <p:clrMapOvr>
    <a:masterClrMapping/>
  </p:clrMapOvr>
  <p:transition>
    <p:fade/>
    <p:spd val="me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9700" y="1320800"/>
            <a:ext cx="11912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 vs. Human: A New Competitive Landscape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96850" y="1930400"/>
            <a:ext cx="11798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Neuro-sama's metrics place her among the top tier of human streamers.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219200" y="2590800"/>
            <a:ext cx="4622800" cy="2895600"/>
          </a:xfrm>
          <a:custGeom>
            <a:avLst/>
            <a:gdLst/>
            <a:ahLst/>
            <a:cxnLst/>
            <a:rect l="l" t="t" r="r" b="b"/>
            <a:pathLst>
              <a:path w="4622800" h="2895600">
                <a:moveTo>
                  <a:pt x="101607" y="0"/>
                </a:moveTo>
                <a:lnTo>
                  <a:pt x="4521193" y="0"/>
                </a:lnTo>
                <a:cubicBezTo>
                  <a:pt x="4577309" y="0"/>
                  <a:pt x="4622800" y="45491"/>
                  <a:pt x="4622800" y="101607"/>
                </a:cubicBezTo>
                <a:lnTo>
                  <a:pt x="4622800" y="2793993"/>
                </a:lnTo>
                <a:cubicBezTo>
                  <a:pt x="4622800" y="2850109"/>
                  <a:pt x="4577309" y="2895600"/>
                  <a:pt x="4521193" y="2895600"/>
                </a:cubicBezTo>
                <a:lnTo>
                  <a:pt x="101607" y="2895600"/>
                </a:lnTo>
                <a:cubicBezTo>
                  <a:pt x="45491" y="2895600"/>
                  <a:pt x="0" y="2850109"/>
                  <a:pt x="0" y="27939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B01F23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473200" y="2921000"/>
            <a:ext cx="4165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Neuro-sama (AI)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549400" y="3530600"/>
            <a:ext cx="411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142k Active Subs (8th All-Time)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549400" y="3987800"/>
            <a:ext cx="411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6-11k Average CCV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549400" y="4445000"/>
            <a:ext cx="411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24/7 Streaming Capability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1549400" y="4902200"/>
            <a:ext cx="411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~$25k/mo per 10k subs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6299200" y="2590800"/>
            <a:ext cx="4622800" cy="2895600"/>
          </a:xfrm>
          <a:custGeom>
            <a:avLst/>
            <a:gdLst/>
            <a:ahLst/>
            <a:cxnLst/>
            <a:rect l="l" t="t" r="r" b="b"/>
            <a:pathLst>
              <a:path w="4622800" h="2895600">
                <a:moveTo>
                  <a:pt x="101607" y="0"/>
                </a:moveTo>
                <a:lnTo>
                  <a:pt x="4521193" y="0"/>
                </a:lnTo>
                <a:cubicBezTo>
                  <a:pt x="4577309" y="0"/>
                  <a:pt x="4622800" y="45491"/>
                  <a:pt x="4622800" y="101607"/>
                </a:cubicBezTo>
                <a:lnTo>
                  <a:pt x="4622800" y="2793993"/>
                </a:lnTo>
                <a:cubicBezTo>
                  <a:pt x="4622800" y="2850109"/>
                  <a:pt x="4577309" y="2895600"/>
                  <a:pt x="4521193" y="2895600"/>
                </a:cubicBezTo>
                <a:lnTo>
                  <a:pt x="101607" y="2895600"/>
                </a:lnTo>
                <a:cubicBezTo>
                  <a:pt x="45491" y="2895600"/>
                  <a:pt x="0" y="2850109"/>
                  <a:pt x="0" y="27939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1D5D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553200" y="2921000"/>
            <a:ext cx="4165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4A556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Mid-Tier Human VTuber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629400" y="3530600"/>
            <a:ext cx="411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5-15k Active Subs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6629400" y="3987800"/>
            <a:ext cx="411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5-10k Average CCV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6629400" y="4445000"/>
            <a:ext cx="411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4-8 hours Stream Limit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629400" y="4902200"/>
            <a:ext cx="411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~$25k/mo per 10k subs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80324" y="3429000"/>
            <a:ext cx="6003310" cy="5524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Business Model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5680324" y="2117249"/>
            <a:ext cx="6762322" cy="10922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CHAPTER.04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1396133" y="0"/>
            <a:ext cx="575002" cy="762000"/>
          </a:xfrm>
          <a:prstGeom prst="rect">
            <a:avLst/>
          </a:prstGeom>
          <a:solidFill>
            <a:srgbClr val="A20F11"/>
          </a:solidFill>
          <a:ln/>
        </p:spPr>
      </p:sp>
      <p:sp>
        <p:nvSpPr>
          <p:cNvPr id="6" name="Text 3"/>
          <p:cNvSpPr/>
          <p:nvPr/>
        </p:nvSpPr>
        <p:spPr>
          <a:xfrm>
            <a:off x="11396133" y="0"/>
            <a:ext cx="575002" cy="76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9700" y="1955800"/>
            <a:ext cx="11912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Our Three-Phase Road to a Billion-Dollar Valuation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3860800"/>
            <a:ext cx="11684000" cy="50800"/>
          </a:xfrm>
          <a:custGeom>
            <a:avLst/>
            <a:gdLst/>
            <a:ahLst/>
            <a:cxnLst/>
            <a:rect l="l" t="t" r="r" b="b"/>
            <a:pathLst>
              <a:path w="11684000" h="50800">
                <a:moveTo>
                  <a:pt x="0" y="0"/>
                </a:moveTo>
                <a:lnTo>
                  <a:pt x="11684000" y="0"/>
                </a:lnTo>
                <a:lnTo>
                  <a:pt x="11684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C78B3E">
              <a:alpha val="30196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254000" y="3860800"/>
            <a:ext cx="7708900" cy="50800"/>
          </a:xfrm>
          <a:custGeom>
            <a:avLst/>
            <a:gdLst/>
            <a:ahLst/>
            <a:cxnLst/>
            <a:rect l="l" t="t" r="r" b="b"/>
            <a:pathLst>
              <a:path w="7708900" h="50800">
                <a:moveTo>
                  <a:pt x="0" y="0"/>
                </a:moveTo>
                <a:lnTo>
                  <a:pt x="7708900" y="0"/>
                </a:lnTo>
                <a:lnTo>
                  <a:pt x="77089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C78B3E"/>
          </a:solidFill>
          <a:ln/>
        </p:spPr>
      </p:sp>
      <p:sp>
        <p:nvSpPr>
          <p:cNvPr id="6" name="Shape 3"/>
          <p:cNvSpPr/>
          <p:nvPr/>
        </p:nvSpPr>
        <p:spPr>
          <a:xfrm>
            <a:off x="1693267" y="287020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B01F23"/>
          </a:solidFill>
          <a:ln w="50800">
            <a:solidFill>
              <a:srgbClr val="FFFFFF"/>
            </a:solidFill>
            <a:prstDash val="solid"/>
          </a:ln>
          <a:effectLst>
            <a:outerShdw sx="100000" sy="100000" kx="0" ky="0" algn="bl" rotWithShape="0" blurRad="190500" dist="127000" dir="5400000">
              <a:srgbClr val="000000">
                <a:alpha val="10196"/>
              </a:srgbClr>
            </a:outerShdw>
          </a:effectLst>
        </p:spPr>
      </p:sp>
      <p:sp>
        <p:nvSpPr>
          <p:cNvPr id="7" name="Text 4"/>
          <p:cNvSpPr/>
          <p:nvPr/>
        </p:nvSpPr>
        <p:spPr>
          <a:xfrm>
            <a:off x="1617067" y="2870200"/>
            <a:ext cx="1066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96850" y="4038600"/>
            <a:ext cx="4013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Phase 1: SaaS Co-Host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209550" y="4394200"/>
            <a:ext cx="3987800" cy="508000"/>
          </a:xfrm>
          <a:prstGeom prst="rect">
            <a:avLst/>
          </a:prstGeom>
          <a:noFill/>
          <a:ln/>
        </p:spPr>
        <p:txBody>
          <a:bodyPr wrap="square" lIns="101600" tIns="0" rIns="10160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B2B2C model to fund data collection and prove engagement.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5588000" y="287020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C78B3E"/>
          </a:solidFill>
          <a:ln w="50800">
            <a:solidFill>
              <a:srgbClr val="FFFFFF"/>
            </a:solidFill>
            <a:prstDash val="solid"/>
          </a:ln>
          <a:effectLst>
            <a:outerShdw sx="100000" sy="100000" kx="0" ky="0" algn="bl" rotWithShape="0" blurRad="190500" dist="127000" dir="5400000">
              <a:srgbClr val="000000">
                <a:alpha val="10196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5511800" y="2870200"/>
            <a:ext cx="1066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091583" y="4038600"/>
            <a:ext cx="4013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Phase 2: AI Talent Agency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4104283" y="4394200"/>
            <a:ext cx="3987800" cy="508000"/>
          </a:xfrm>
          <a:prstGeom prst="rect">
            <a:avLst/>
          </a:prstGeom>
          <a:noFill/>
          <a:ln/>
        </p:spPr>
        <p:txBody>
          <a:bodyPr wrap="square" lIns="101600" tIns="0" rIns="10160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Monetize via subs, merch, and events like Hololive's ¥20.5B model.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9482733" y="287020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2A6F76"/>
          </a:solidFill>
          <a:ln w="50800">
            <a:solidFill>
              <a:srgbClr val="FFFFFF"/>
            </a:solidFill>
            <a:prstDash val="solid"/>
          </a:ln>
          <a:effectLst>
            <a:outerShdw sx="100000" sy="100000" kx="0" ky="0" algn="bl" rotWithShape="0" blurRad="190500" dist="127000" dir="5400000">
              <a:srgbClr val="000000">
                <a:alpha val="10196"/>
              </a:srgbClr>
            </a:outerShdw>
          </a:effectLst>
        </p:spPr>
      </p:sp>
      <p:sp>
        <p:nvSpPr>
          <p:cNvPr id="15" name="Text 12"/>
          <p:cNvSpPr/>
          <p:nvPr/>
        </p:nvSpPr>
        <p:spPr>
          <a:xfrm>
            <a:off x="9406533" y="2870200"/>
            <a:ext cx="1066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7986316" y="4038600"/>
            <a:ext cx="4013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Phase 3: Personal AI Platform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7999016" y="4394200"/>
            <a:ext cx="3987800" cy="508000"/>
          </a:xfrm>
          <a:prstGeom prst="rect">
            <a:avLst/>
          </a:prstGeom>
          <a:noFill/>
          <a:ln/>
        </p:spPr>
        <p:txBody>
          <a:bodyPr wrap="square" lIns="101600" tIns="0" rIns="10160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Subscription service for bespoke AI companions at $10-30/month.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9700" y="1397000"/>
            <a:ext cx="11912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 Economics: A Superior Business Model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96850" y="2006600"/>
            <a:ext cx="11798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Lower marginal costs and higher scalability unlock superior margins.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2667000"/>
            <a:ext cx="4597400" cy="0"/>
          </a:xfrm>
          <a:prstGeom prst="line">
            <a:avLst/>
          </a:prstGeom>
          <a:noFill/>
          <a:ln w="50800">
            <a:solidFill>
              <a:srgbClr val="99A1AF"/>
            </a:solidFill>
            <a:prstDash val="solid"/>
            <a:headEnd type="none"/>
            <a:tailEnd type="none"/>
          </a:ln>
        </p:spPr>
      </p:sp>
      <p:sp>
        <p:nvSpPr>
          <p:cNvPr id="6" name="Shape 3"/>
          <p:cNvSpPr/>
          <p:nvPr/>
        </p:nvSpPr>
        <p:spPr>
          <a:xfrm>
            <a:off x="254000" y="2667000"/>
            <a:ext cx="4597400" cy="2743200"/>
          </a:xfrm>
          <a:custGeom>
            <a:avLst/>
            <a:gdLst/>
            <a:ahLst/>
            <a:cxnLst/>
            <a:rect l="l" t="t" r="r" b="b"/>
            <a:pathLst>
              <a:path w="4597400" h="2743200">
                <a:moveTo>
                  <a:pt x="0" y="0"/>
                </a:moveTo>
                <a:lnTo>
                  <a:pt x="4597400" y="0"/>
                </a:lnTo>
                <a:lnTo>
                  <a:pt x="4597400" y="2641592"/>
                </a:lnTo>
                <a:cubicBezTo>
                  <a:pt x="4597400" y="2697708"/>
                  <a:pt x="4551908" y="2743200"/>
                  <a:pt x="4495792" y="2743200"/>
                </a:cubicBezTo>
                <a:lnTo>
                  <a:pt x="101608" y="2743200"/>
                </a:lnTo>
                <a:cubicBezTo>
                  <a:pt x="45492" y="2743200"/>
                  <a:pt x="0" y="2697708"/>
                  <a:pt x="0" y="2641592"/>
                </a:cubicBezTo>
                <a:lnTo>
                  <a:pt x="0" y="0"/>
                </a:lnTo>
                <a:close/>
              </a:path>
            </a:pathLst>
          </a:custGeom>
          <a:solidFill>
            <a:srgbClr val="F3F4F6"/>
          </a:solidFill>
          <a:ln/>
        </p:spPr>
      </p:sp>
      <p:sp>
        <p:nvSpPr>
          <p:cNvPr id="7" name="Text 4"/>
          <p:cNvSpPr/>
          <p:nvPr/>
        </p:nvSpPr>
        <p:spPr>
          <a:xfrm>
            <a:off x="393700" y="2921000"/>
            <a:ext cx="4318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4A556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Human Talent Agency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3429000"/>
            <a:ext cx="4279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Salaries, travel, insurance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3784600"/>
            <a:ext cx="4279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Graduation &amp; scandal risk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4140200"/>
            <a:ext cx="4279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Physical &amp; time limitations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4495800"/>
            <a:ext cx="4279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High overhead costs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06400" y="4953000"/>
            <a:ext cx="4292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Net Margin: ~27%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5051028" y="2667000"/>
            <a:ext cx="6883400" cy="0"/>
          </a:xfrm>
          <a:prstGeom prst="line">
            <a:avLst/>
          </a:prstGeom>
          <a:noFill/>
          <a:ln w="50800">
            <a:solidFill>
              <a:srgbClr val="B01F23"/>
            </a:solidFill>
            <a:prstDash val="solid"/>
            <a:headEnd type="none"/>
            <a:tailEnd type="none"/>
          </a:ln>
        </p:spPr>
      </p:sp>
      <p:sp>
        <p:nvSpPr>
          <p:cNvPr id="14" name="Shape 11"/>
          <p:cNvSpPr/>
          <p:nvPr/>
        </p:nvSpPr>
        <p:spPr>
          <a:xfrm>
            <a:off x="5051028" y="2667000"/>
            <a:ext cx="6883400" cy="2743200"/>
          </a:xfrm>
          <a:custGeom>
            <a:avLst/>
            <a:gdLst/>
            <a:ahLst/>
            <a:cxnLst/>
            <a:rect l="l" t="t" r="r" b="b"/>
            <a:pathLst>
              <a:path w="6883400" h="2743200">
                <a:moveTo>
                  <a:pt x="0" y="0"/>
                </a:moveTo>
                <a:lnTo>
                  <a:pt x="6883400" y="0"/>
                </a:lnTo>
                <a:lnTo>
                  <a:pt x="6883400" y="2641592"/>
                </a:lnTo>
                <a:cubicBezTo>
                  <a:pt x="6883400" y="2697708"/>
                  <a:pt x="6837908" y="2743200"/>
                  <a:pt x="6781792" y="2743200"/>
                </a:cubicBezTo>
                <a:lnTo>
                  <a:pt x="101608" y="2743200"/>
                </a:lnTo>
                <a:cubicBezTo>
                  <a:pt x="45492" y="2743200"/>
                  <a:pt x="0" y="2697708"/>
                  <a:pt x="0" y="2641592"/>
                </a:cubicBezTo>
                <a:lnTo>
                  <a:pt x="0" y="0"/>
                </a:lnTo>
                <a:close/>
              </a:path>
            </a:pathLst>
          </a:custGeom>
          <a:solidFill>
            <a:srgbClr val="B01F23">
              <a:alpha val="10196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5190728" y="2921000"/>
            <a:ext cx="6604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 VTuber Agency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5254228" y="3429000"/>
            <a:ext cx="6565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Low marginal compute cost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5254228" y="3784600"/>
            <a:ext cx="6565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 graduation or fatigue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5254228" y="4140200"/>
            <a:ext cx="6565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24/7 streaming capability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5254228" y="4495800"/>
            <a:ext cx="6565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Instant global scalability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5203428" y="4953000"/>
            <a:ext cx="6578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B01F2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Projected Net Margin: 40%+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80324" y="3429000"/>
            <a:ext cx="6003310" cy="5524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Tech Edge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5680324" y="2117249"/>
            <a:ext cx="6762322" cy="10922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CHAPTER.05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1396133" y="0"/>
            <a:ext cx="575002" cy="762000"/>
          </a:xfrm>
          <a:prstGeom prst="rect">
            <a:avLst/>
          </a:prstGeom>
          <a:solidFill>
            <a:srgbClr val="A20F11"/>
          </a:solidFill>
          <a:ln/>
        </p:spPr>
      </p:sp>
      <p:sp>
        <p:nvSpPr>
          <p:cNvPr id="6" name="Text 3"/>
          <p:cNvSpPr/>
          <p:nvPr/>
        </p:nvSpPr>
        <p:spPr>
          <a:xfrm>
            <a:off x="11396133" y="0"/>
            <a:ext cx="575002" cy="76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9700" y="1828800"/>
            <a:ext cx="11912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Our End-to-End AI Pipeline: An Irreplicable Moat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1076920" y="27432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B01F23">
              <a:alpha val="20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1397595" y="30607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89297" y="41672"/>
                </a:moveTo>
                <a:cubicBezTo>
                  <a:pt x="89297" y="18678"/>
                  <a:pt x="107975" y="0"/>
                  <a:pt x="130969" y="0"/>
                </a:cubicBezTo>
                <a:lnTo>
                  <a:pt x="148828" y="0"/>
                </a:lnTo>
                <a:cubicBezTo>
                  <a:pt x="161999" y="0"/>
                  <a:pt x="172641" y="10641"/>
                  <a:pt x="172641" y="23812"/>
                </a:cubicBezTo>
                <a:lnTo>
                  <a:pt x="172641" y="357188"/>
                </a:lnTo>
                <a:cubicBezTo>
                  <a:pt x="172641" y="370359"/>
                  <a:pt x="161999" y="381000"/>
                  <a:pt x="148828" y="381000"/>
                </a:cubicBezTo>
                <a:lnTo>
                  <a:pt x="125016" y="381000"/>
                </a:lnTo>
                <a:cubicBezTo>
                  <a:pt x="102840" y="381000"/>
                  <a:pt x="84162" y="365820"/>
                  <a:pt x="78879" y="345281"/>
                </a:cubicBezTo>
                <a:cubicBezTo>
                  <a:pt x="78358" y="345281"/>
                  <a:pt x="77912" y="345281"/>
                  <a:pt x="77391" y="345281"/>
                </a:cubicBezTo>
                <a:cubicBezTo>
                  <a:pt x="44500" y="345281"/>
                  <a:pt x="17859" y="318641"/>
                  <a:pt x="17859" y="285750"/>
                </a:cubicBezTo>
                <a:cubicBezTo>
                  <a:pt x="17859" y="272355"/>
                  <a:pt x="22324" y="260003"/>
                  <a:pt x="29766" y="250031"/>
                </a:cubicBezTo>
                <a:cubicBezTo>
                  <a:pt x="15329" y="239167"/>
                  <a:pt x="5953" y="221903"/>
                  <a:pt x="5953" y="202406"/>
                </a:cubicBezTo>
                <a:cubicBezTo>
                  <a:pt x="5953" y="179412"/>
                  <a:pt x="19050" y="159395"/>
                  <a:pt x="38100" y="149498"/>
                </a:cubicBezTo>
                <a:cubicBezTo>
                  <a:pt x="32817" y="140568"/>
                  <a:pt x="29766" y="130150"/>
                  <a:pt x="29766" y="119063"/>
                </a:cubicBezTo>
                <a:cubicBezTo>
                  <a:pt x="29766" y="86171"/>
                  <a:pt x="56406" y="59531"/>
                  <a:pt x="89297" y="59531"/>
                </a:cubicBezTo>
                <a:lnTo>
                  <a:pt x="89297" y="41672"/>
                </a:lnTo>
                <a:close/>
                <a:moveTo>
                  <a:pt x="291703" y="41672"/>
                </a:moveTo>
                <a:lnTo>
                  <a:pt x="291703" y="59531"/>
                </a:lnTo>
                <a:cubicBezTo>
                  <a:pt x="324594" y="59531"/>
                  <a:pt x="351234" y="86171"/>
                  <a:pt x="351234" y="119063"/>
                </a:cubicBezTo>
                <a:cubicBezTo>
                  <a:pt x="351234" y="130225"/>
                  <a:pt x="348183" y="140643"/>
                  <a:pt x="342900" y="149498"/>
                </a:cubicBezTo>
                <a:cubicBezTo>
                  <a:pt x="362024" y="159395"/>
                  <a:pt x="375047" y="179338"/>
                  <a:pt x="375047" y="202406"/>
                </a:cubicBezTo>
                <a:cubicBezTo>
                  <a:pt x="375047" y="221903"/>
                  <a:pt x="365671" y="239167"/>
                  <a:pt x="351234" y="250031"/>
                </a:cubicBezTo>
                <a:cubicBezTo>
                  <a:pt x="358676" y="260003"/>
                  <a:pt x="363141" y="272355"/>
                  <a:pt x="363141" y="285750"/>
                </a:cubicBezTo>
                <a:cubicBezTo>
                  <a:pt x="363141" y="318641"/>
                  <a:pt x="336500" y="345281"/>
                  <a:pt x="303609" y="345281"/>
                </a:cubicBezTo>
                <a:cubicBezTo>
                  <a:pt x="303088" y="345281"/>
                  <a:pt x="302642" y="345281"/>
                  <a:pt x="302121" y="345281"/>
                </a:cubicBezTo>
                <a:cubicBezTo>
                  <a:pt x="296838" y="365820"/>
                  <a:pt x="278160" y="381000"/>
                  <a:pt x="255984" y="381000"/>
                </a:cubicBezTo>
                <a:lnTo>
                  <a:pt x="232172" y="381000"/>
                </a:lnTo>
                <a:cubicBezTo>
                  <a:pt x="219001" y="381000"/>
                  <a:pt x="208359" y="370359"/>
                  <a:pt x="208359" y="357188"/>
                </a:cubicBezTo>
                <a:lnTo>
                  <a:pt x="208359" y="23812"/>
                </a:lnTo>
                <a:cubicBezTo>
                  <a:pt x="208359" y="10641"/>
                  <a:pt x="219001" y="0"/>
                  <a:pt x="232172" y="0"/>
                </a:cubicBezTo>
                <a:lnTo>
                  <a:pt x="250031" y="0"/>
                </a:lnTo>
                <a:cubicBezTo>
                  <a:pt x="273025" y="0"/>
                  <a:pt x="291703" y="18678"/>
                  <a:pt x="291703" y="41672"/>
                </a:cubicBezTo>
                <a:close/>
              </a:path>
            </a:pathLst>
          </a:custGeom>
          <a:solidFill>
            <a:srgbClr val="B01F23"/>
          </a:solidFill>
          <a:ln/>
        </p:spPr>
      </p:sp>
      <p:sp>
        <p:nvSpPr>
          <p:cNvPr id="6" name="Text 3"/>
          <p:cNvSpPr/>
          <p:nvPr/>
        </p:nvSpPr>
        <p:spPr>
          <a:xfrm>
            <a:off x="670520" y="3759200"/>
            <a:ext cx="1828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1. Pre-trained LLM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69925" y="4165600"/>
            <a:ext cx="18288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Witty dialogue foundation.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2936081" y="3098800"/>
            <a:ext cx="457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4084042" y="27432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C78B3E">
              <a:alpha val="20000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4380905" y="30607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142875" y="238125"/>
                </a:moveTo>
                <a:cubicBezTo>
                  <a:pt x="221754" y="238125"/>
                  <a:pt x="285750" y="179487"/>
                  <a:pt x="285750" y="107156"/>
                </a:cubicBezTo>
                <a:cubicBezTo>
                  <a:pt x="285750" y="34826"/>
                  <a:pt x="221754" y="-23812"/>
                  <a:pt x="142875" y="-23812"/>
                </a:cubicBezTo>
                <a:cubicBezTo>
                  <a:pt x="63996" y="-23812"/>
                  <a:pt x="0" y="34826"/>
                  <a:pt x="0" y="107156"/>
                </a:cubicBezTo>
                <a:cubicBezTo>
                  <a:pt x="0" y="136624"/>
                  <a:pt x="10641" y="163860"/>
                  <a:pt x="28575" y="185738"/>
                </a:cubicBezTo>
                <a:lnTo>
                  <a:pt x="2084" y="235744"/>
                </a:lnTo>
                <a:cubicBezTo>
                  <a:pt x="-1563" y="242664"/>
                  <a:pt x="-298" y="251147"/>
                  <a:pt x="5209" y="256729"/>
                </a:cubicBezTo>
                <a:cubicBezTo>
                  <a:pt x="10716" y="262310"/>
                  <a:pt x="19273" y="263575"/>
                  <a:pt x="26194" y="259854"/>
                </a:cubicBezTo>
                <a:lnTo>
                  <a:pt x="86916" y="227707"/>
                </a:lnTo>
                <a:cubicBezTo>
                  <a:pt x="104105" y="234404"/>
                  <a:pt x="123006" y="238125"/>
                  <a:pt x="142875" y="238125"/>
                </a:cubicBezTo>
                <a:close/>
                <a:moveTo>
                  <a:pt x="145256" y="273844"/>
                </a:moveTo>
                <a:cubicBezTo>
                  <a:pt x="157460" y="334789"/>
                  <a:pt x="215726" y="381000"/>
                  <a:pt x="285750" y="381000"/>
                </a:cubicBezTo>
                <a:cubicBezTo>
                  <a:pt x="305619" y="381000"/>
                  <a:pt x="324520" y="377279"/>
                  <a:pt x="341709" y="370582"/>
                </a:cubicBezTo>
                <a:lnTo>
                  <a:pt x="402431" y="402729"/>
                </a:lnTo>
                <a:cubicBezTo>
                  <a:pt x="409352" y="406375"/>
                  <a:pt x="417835" y="405110"/>
                  <a:pt x="423416" y="399604"/>
                </a:cubicBezTo>
                <a:cubicBezTo>
                  <a:pt x="428997" y="394097"/>
                  <a:pt x="430262" y="385539"/>
                  <a:pt x="426541" y="378619"/>
                </a:cubicBezTo>
                <a:lnTo>
                  <a:pt x="400050" y="328613"/>
                </a:lnTo>
                <a:cubicBezTo>
                  <a:pt x="417984" y="306735"/>
                  <a:pt x="428625" y="279499"/>
                  <a:pt x="428625" y="250031"/>
                </a:cubicBezTo>
                <a:cubicBezTo>
                  <a:pt x="428625" y="188714"/>
                  <a:pt x="382712" y="137294"/>
                  <a:pt x="320725" y="123006"/>
                </a:cubicBezTo>
                <a:cubicBezTo>
                  <a:pt x="312167" y="209178"/>
                  <a:pt x="234553" y="272728"/>
                  <a:pt x="145256" y="273844"/>
                </a:cubicBezTo>
                <a:close/>
                <a:moveTo>
                  <a:pt x="145852" y="23812"/>
                </a:moveTo>
                <a:cubicBezTo>
                  <a:pt x="154037" y="23812"/>
                  <a:pt x="160734" y="30510"/>
                  <a:pt x="160734" y="38695"/>
                </a:cubicBezTo>
                <a:lnTo>
                  <a:pt x="160734" y="41672"/>
                </a:lnTo>
                <a:lnTo>
                  <a:pt x="166688" y="41672"/>
                </a:lnTo>
                <a:cubicBezTo>
                  <a:pt x="174873" y="41672"/>
                  <a:pt x="181570" y="48369"/>
                  <a:pt x="181570" y="56555"/>
                </a:cubicBezTo>
                <a:cubicBezTo>
                  <a:pt x="181570" y="64740"/>
                  <a:pt x="174873" y="71438"/>
                  <a:pt x="166688" y="71438"/>
                </a:cubicBezTo>
                <a:lnTo>
                  <a:pt x="131341" y="71438"/>
                </a:lnTo>
                <a:cubicBezTo>
                  <a:pt x="126206" y="71438"/>
                  <a:pt x="122039" y="75605"/>
                  <a:pt x="122039" y="80739"/>
                </a:cubicBezTo>
                <a:cubicBezTo>
                  <a:pt x="122039" y="85279"/>
                  <a:pt x="125313" y="89148"/>
                  <a:pt x="129778" y="89892"/>
                </a:cubicBezTo>
                <a:lnTo>
                  <a:pt x="160809" y="95101"/>
                </a:lnTo>
                <a:cubicBezTo>
                  <a:pt x="179636" y="98227"/>
                  <a:pt x="193477" y="114523"/>
                  <a:pt x="193477" y="133648"/>
                </a:cubicBezTo>
                <a:cubicBezTo>
                  <a:pt x="193477" y="153070"/>
                  <a:pt x="179338" y="169143"/>
                  <a:pt x="160734" y="172194"/>
                </a:cubicBezTo>
                <a:lnTo>
                  <a:pt x="160734" y="175692"/>
                </a:lnTo>
                <a:cubicBezTo>
                  <a:pt x="160734" y="183877"/>
                  <a:pt x="154037" y="190574"/>
                  <a:pt x="145852" y="190574"/>
                </a:cubicBezTo>
                <a:cubicBezTo>
                  <a:pt x="137666" y="190574"/>
                  <a:pt x="130969" y="183877"/>
                  <a:pt x="130969" y="175692"/>
                </a:cubicBezTo>
                <a:lnTo>
                  <a:pt x="130969" y="172715"/>
                </a:lnTo>
                <a:lnTo>
                  <a:pt x="113109" y="172715"/>
                </a:lnTo>
                <a:cubicBezTo>
                  <a:pt x="104924" y="172715"/>
                  <a:pt x="98227" y="166018"/>
                  <a:pt x="98227" y="157832"/>
                </a:cubicBezTo>
                <a:cubicBezTo>
                  <a:pt x="98227" y="149647"/>
                  <a:pt x="104924" y="142949"/>
                  <a:pt x="113109" y="142949"/>
                </a:cubicBezTo>
                <a:lnTo>
                  <a:pt x="154409" y="142949"/>
                </a:lnTo>
                <a:cubicBezTo>
                  <a:pt x="159544" y="142949"/>
                  <a:pt x="163711" y="138782"/>
                  <a:pt x="163711" y="133648"/>
                </a:cubicBezTo>
                <a:cubicBezTo>
                  <a:pt x="163711" y="129108"/>
                  <a:pt x="160437" y="125239"/>
                  <a:pt x="155972" y="124495"/>
                </a:cubicBezTo>
                <a:lnTo>
                  <a:pt x="124941" y="119286"/>
                </a:lnTo>
                <a:cubicBezTo>
                  <a:pt x="106114" y="116160"/>
                  <a:pt x="92273" y="99864"/>
                  <a:pt x="92273" y="80739"/>
                </a:cubicBezTo>
                <a:cubicBezTo>
                  <a:pt x="92273" y="59308"/>
                  <a:pt x="109537" y="41895"/>
                  <a:pt x="130969" y="41672"/>
                </a:cubicBezTo>
                <a:lnTo>
                  <a:pt x="130969" y="38695"/>
                </a:lnTo>
                <a:cubicBezTo>
                  <a:pt x="130969" y="30510"/>
                  <a:pt x="137666" y="23812"/>
                  <a:pt x="145852" y="23812"/>
                </a:cubicBezTo>
                <a:close/>
              </a:path>
            </a:pathLst>
          </a:custGeom>
          <a:solidFill>
            <a:srgbClr val="C78B3E"/>
          </a:solidFill>
          <a:ln/>
        </p:spPr>
      </p:sp>
      <p:sp>
        <p:nvSpPr>
          <p:cNvPr id="11" name="Text 8"/>
          <p:cNvSpPr/>
          <p:nvPr/>
        </p:nvSpPr>
        <p:spPr>
          <a:xfrm>
            <a:off x="3836392" y="3759200"/>
            <a:ext cx="1511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2. Post-Training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3634780" y="4165600"/>
            <a:ext cx="19177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Optimized for engagement.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5943203" y="3098800"/>
            <a:ext cx="457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7091164" y="27432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2A6F76">
              <a:alpha val="20000"/>
            </a:srgbClr>
          </a:solidFill>
          <a:ln/>
        </p:spPr>
      </p:sp>
      <p:sp>
        <p:nvSpPr>
          <p:cNvPr id="15" name="Shape 12"/>
          <p:cNvSpPr/>
          <p:nvPr/>
        </p:nvSpPr>
        <p:spPr>
          <a:xfrm>
            <a:off x="7364214" y="30607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333375" y="47625"/>
                </a:moveTo>
                <a:cubicBezTo>
                  <a:pt x="412254" y="47625"/>
                  <a:pt x="476250" y="111621"/>
                  <a:pt x="476250" y="190500"/>
                </a:cubicBezTo>
                <a:cubicBezTo>
                  <a:pt x="476250" y="269379"/>
                  <a:pt x="412254" y="333375"/>
                  <a:pt x="333375" y="333375"/>
                </a:cubicBezTo>
                <a:lnTo>
                  <a:pt x="142875" y="333375"/>
                </a:lnTo>
                <a:cubicBezTo>
                  <a:pt x="63996" y="333375"/>
                  <a:pt x="0" y="269379"/>
                  <a:pt x="0" y="190500"/>
                </a:cubicBezTo>
                <a:cubicBezTo>
                  <a:pt x="0" y="111621"/>
                  <a:pt x="63996" y="47625"/>
                  <a:pt x="142875" y="47625"/>
                </a:cubicBezTo>
                <a:lnTo>
                  <a:pt x="333375" y="47625"/>
                </a:lnTo>
                <a:close/>
                <a:moveTo>
                  <a:pt x="142875" y="130969"/>
                </a:moveTo>
                <a:cubicBezTo>
                  <a:pt x="132978" y="130969"/>
                  <a:pt x="125016" y="138931"/>
                  <a:pt x="125016" y="148828"/>
                </a:cubicBezTo>
                <a:lnTo>
                  <a:pt x="125016" y="172641"/>
                </a:lnTo>
                <a:lnTo>
                  <a:pt x="101203" y="172641"/>
                </a:lnTo>
                <a:cubicBezTo>
                  <a:pt x="91306" y="172641"/>
                  <a:pt x="83344" y="180603"/>
                  <a:pt x="83344" y="190500"/>
                </a:cubicBezTo>
                <a:cubicBezTo>
                  <a:pt x="83344" y="200397"/>
                  <a:pt x="91306" y="208359"/>
                  <a:pt x="101203" y="208359"/>
                </a:cubicBezTo>
                <a:lnTo>
                  <a:pt x="125016" y="208359"/>
                </a:lnTo>
                <a:lnTo>
                  <a:pt x="125016" y="232172"/>
                </a:lnTo>
                <a:cubicBezTo>
                  <a:pt x="125016" y="242069"/>
                  <a:pt x="132978" y="250031"/>
                  <a:pt x="142875" y="250031"/>
                </a:cubicBezTo>
                <a:cubicBezTo>
                  <a:pt x="152772" y="250031"/>
                  <a:pt x="160734" y="242069"/>
                  <a:pt x="160734" y="232172"/>
                </a:cubicBezTo>
                <a:lnTo>
                  <a:pt x="160734" y="208359"/>
                </a:lnTo>
                <a:lnTo>
                  <a:pt x="184547" y="208359"/>
                </a:lnTo>
                <a:cubicBezTo>
                  <a:pt x="194444" y="208359"/>
                  <a:pt x="202406" y="200397"/>
                  <a:pt x="202406" y="190500"/>
                </a:cubicBezTo>
                <a:cubicBezTo>
                  <a:pt x="202406" y="180603"/>
                  <a:pt x="194444" y="172641"/>
                  <a:pt x="184547" y="172641"/>
                </a:cubicBezTo>
                <a:lnTo>
                  <a:pt x="160734" y="172641"/>
                </a:lnTo>
                <a:lnTo>
                  <a:pt x="160734" y="148828"/>
                </a:lnTo>
                <a:cubicBezTo>
                  <a:pt x="160734" y="138931"/>
                  <a:pt x="152772" y="130969"/>
                  <a:pt x="142875" y="130969"/>
                </a:cubicBezTo>
                <a:close/>
                <a:moveTo>
                  <a:pt x="321469" y="202406"/>
                </a:moveTo>
                <a:cubicBezTo>
                  <a:pt x="308326" y="202406"/>
                  <a:pt x="297656" y="213076"/>
                  <a:pt x="297656" y="226219"/>
                </a:cubicBezTo>
                <a:cubicBezTo>
                  <a:pt x="297656" y="239361"/>
                  <a:pt x="308326" y="250031"/>
                  <a:pt x="321469" y="250031"/>
                </a:cubicBezTo>
                <a:cubicBezTo>
                  <a:pt x="334611" y="250031"/>
                  <a:pt x="345281" y="239361"/>
                  <a:pt x="345281" y="226219"/>
                </a:cubicBezTo>
                <a:cubicBezTo>
                  <a:pt x="345281" y="213076"/>
                  <a:pt x="334611" y="202406"/>
                  <a:pt x="321469" y="202406"/>
                </a:cubicBezTo>
                <a:close/>
                <a:moveTo>
                  <a:pt x="369094" y="130969"/>
                </a:moveTo>
                <a:cubicBezTo>
                  <a:pt x="355951" y="130969"/>
                  <a:pt x="345281" y="141639"/>
                  <a:pt x="345281" y="154781"/>
                </a:cubicBezTo>
                <a:cubicBezTo>
                  <a:pt x="345281" y="167924"/>
                  <a:pt x="355951" y="178594"/>
                  <a:pt x="369094" y="178594"/>
                </a:cubicBezTo>
                <a:cubicBezTo>
                  <a:pt x="382236" y="178594"/>
                  <a:pt x="392906" y="167924"/>
                  <a:pt x="392906" y="154781"/>
                </a:cubicBezTo>
                <a:cubicBezTo>
                  <a:pt x="392906" y="141639"/>
                  <a:pt x="382236" y="130969"/>
                  <a:pt x="369094" y="130969"/>
                </a:cubicBezTo>
                <a:close/>
              </a:path>
            </a:pathLst>
          </a:custGeom>
          <a:solidFill>
            <a:srgbClr val="2A6F76"/>
          </a:solidFill>
          <a:ln/>
        </p:spPr>
      </p:sp>
      <p:sp>
        <p:nvSpPr>
          <p:cNvPr id="16" name="Text 13"/>
          <p:cNvSpPr/>
          <p:nvPr/>
        </p:nvSpPr>
        <p:spPr>
          <a:xfrm>
            <a:off x="6900664" y="3860800"/>
            <a:ext cx="1397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3. Game Agent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6730802" y="4165600"/>
            <a:ext cx="17399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RL for autonomous play.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8950325" y="3098800"/>
            <a:ext cx="457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10098286" y="27432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E63946">
              <a:alpha val="20000"/>
            </a:srgbClr>
          </a:solidFill>
          <a:ln/>
        </p:spPr>
      </p:sp>
      <p:sp>
        <p:nvSpPr>
          <p:cNvPr id="20" name="Shape 17"/>
          <p:cNvSpPr/>
          <p:nvPr/>
        </p:nvSpPr>
        <p:spPr>
          <a:xfrm>
            <a:off x="10466586" y="3060700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71438" y="71438"/>
                </a:moveTo>
                <a:cubicBezTo>
                  <a:pt x="71438" y="31998"/>
                  <a:pt x="103436" y="0"/>
                  <a:pt x="142875" y="0"/>
                </a:cubicBezTo>
                <a:cubicBezTo>
                  <a:pt x="180305" y="0"/>
                  <a:pt x="211038" y="28798"/>
                  <a:pt x="214089" y="65484"/>
                </a:cubicBezTo>
                <a:lnTo>
                  <a:pt x="172641" y="65484"/>
                </a:lnTo>
                <a:cubicBezTo>
                  <a:pt x="162744" y="65484"/>
                  <a:pt x="154781" y="73447"/>
                  <a:pt x="154781" y="83344"/>
                </a:cubicBezTo>
                <a:cubicBezTo>
                  <a:pt x="154781" y="93241"/>
                  <a:pt x="162744" y="101203"/>
                  <a:pt x="172641" y="101203"/>
                </a:cubicBezTo>
                <a:lnTo>
                  <a:pt x="214313" y="101203"/>
                </a:lnTo>
                <a:lnTo>
                  <a:pt x="214313" y="136922"/>
                </a:lnTo>
                <a:lnTo>
                  <a:pt x="172641" y="136922"/>
                </a:lnTo>
                <a:cubicBezTo>
                  <a:pt x="162744" y="136922"/>
                  <a:pt x="154781" y="144884"/>
                  <a:pt x="154781" y="154781"/>
                </a:cubicBezTo>
                <a:cubicBezTo>
                  <a:pt x="154781" y="164678"/>
                  <a:pt x="162744" y="172641"/>
                  <a:pt x="172641" y="172641"/>
                </a:cubicBezTo>
                <a:lnTo>
                  <a:pt x="214089" y="172641"/>
                </a:lnTo>
                <a:cubicBezTo>
                  <a:pt x="211038" y="209327"/>
                  <a:pt x="180380" y="238125"/>
                  <a:pt x="142875" y="238125"/>
                </a:cubicBezTo>
                <a:cubicBezTo>
                  <a:pt x="103436" y="238125"/>
                  <a:pt x="71438" y="206127"/>
                  <a:pt x="71438" y="166688"/>
                </a:cubicBezTo>
                <a:lnTo>
                  <a:pt x="71438" y="71438"/>
                </a:lnTo>
                <a:close/>
                <a:moveTo>
                  <a:pt x="17859" y="119063"/>
                </a:moveTo>
                <a:cubicBezTo>
                  <a:pt x="27756" y="119063"/>
                  <a:pt x="35719" y="127025"/>
                  <a:pt x="35719" y="136922"/>
                </a:cubicBezTo>
                <a:lnTo>
                  <a:pt x="35719" y="166688"/>
                </a:lnTo>
                <a:cubicBezTo>
                  <a:pt x="35719" y="225847"/>
                  <a:pt x="83716" y="273844"/>
                  <a:pt x="142875" y="273844"/>
                </a:cubicBezTo>
                <a:cubicBezTo>
                  <a:pt x="202034" y="273844"/>
                  <a:pt x="250031" y="225847"/>
                  <a:pt x="250031" y="166688"/>
                </a:cubicBezTo>
                <a:lnTo>
                  <a:pt x="250031" y="136922"/>
                </a:lnTo>
                <a:cubicBezTo>
                  <a:pt x="250031" y="127025"/>
                  <a:pt x="257994" y="119063"/>
                  <a:pt x="267891" y="119063"/>
                </a:cubicBezTo>
                <a:cubicBezTo>
                  <a:pt x="277788" y="119063"/>
                  <a:pt x="285750" y="127025"/>
                  <a:pt x="285750" y="136922"/>
                </a:cubicBezTo>
                <a:lnTo>
                  <a:pt x="285750" y="166688"/>
                </a:lnTo>
                <a:cubicBezTo>
                  <a:pt x="285750" y="239539"/>
                  <a:pt x="231204" y="299665"/>
                  <a:pt x="160734" y="308446"/>
                </a:cubicBezTo>
                <a:lnTo>
                  <a:pt x="160734" y="345281"/>
                </a:lnTo>
                <a:lnTo>
                  <a:pt x="196453" y="345281"/>
                </a:lnTo>
                <a:cubicBezTo>
                  <a:pt x="206350" y="345281"/>
                  <a:pt x="214313" y="353244"/>
                  <a:pt x="214313" y="363141"/>
                </a:cubicBezTo>
                <a:cubicBezTo>
                  <a:pt x="214313" y="373038"/>
                  <a:pt x="206350" y="381000"/>
                  <a:pt x="196453" y="381000"/>
                </a:cubicBezTo>
                <a:lnTo>
                  <a:pt x="89297" y="381000"/>
                </a:lnTo>
                <a:cubicBezTo>
                  <a:pt x="79400" y="381000"/>
                  <a:pt x="71438" y="373038"/>
                  <a:pt x="71438" y="363141"/>
                </a:cubicBezTo>
                <a:cubicBezTo>
                  <a:pt x="71438" y="353244"/>
                  <a:pt x="79400" y="345281"/>
                  <a:pt x="89297" y="345281"/>
                </a:cubicBezTo>
                <a:lnTo>
                  <a:pt x="125016" y="345281"/>
                </a:lnTo>
                <a:lnTo>
                  <a:pt x="125016" y="308446"/>
                </a:lnTo>
                <a:cubicBezTo>
                  <a:pt x="54546" y="299665"/>
                  <a:pt x="0" y="239539"/>
                  <a:pt x="0" y="166688"/>
                </a:cubicBezTo>
                <a:lnTo>
                  <a:pt x="0" y="136922"/>
                </a:lnTo>
                <a:cubicBezTo>
                  <a:pt x="0" y="127025"/>
                  <a:pt x="7962" y="119063"/>
                  <a:pt x="17859" y="119063"/>
                </a:cubicBezTo>
                <a:close/>
              </a:path>
            </a:pathLst>
          </a:custGeom>
          <a:solidFill>
            <a:srgbClr val="E63946"/>
          </a:solidFill>
          <a:ln/>
        </p:spPr>
      </p:sp>
      <p:sp>
        <p:nvSpPr>
          <p:cNvPr id="21" name="Text 18"/>
          <p:cNvSpPr/>
          <p:nvPr/>
        </p:nvSpPr>
        <p:spPr>
          <a:xfrm>
            <a:off x="9755386" y="3759200"/>
            <a:ext cx="1701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4. TTS &amp; Emotion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9555956" y="4165600"/>
            <a:ext cx="20955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Real-time singing &amp; reactions.</a:t>
            </a:r>
            <a:endParaRPr lang="en-US" sz="1600" dirty="0"/>
          </a:p>
        </p:txBody>
      </p:sp>
      <p:sp>
        <p:nvSpPr>
          <p:cNvPr id="23" name="Text 20"/>
          <p:cNvSpPr/>
          <p:nvPr/>
        </p:nvSpPr>
        <p:spPr>
          <a:xfrm>
            <a:off x="209550" y="4775200"/>
            <a:ext cx="11772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Continuous guardrail filtering ensures safety and compliance, creating a robust, irreplicable technological lead.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447800"/>
            <a:ext cx="56642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Data Flywheel &amp; IP Vault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2667000"/>
            <a:ext cx="5537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Every interaction fuels our competitive advantage. A virtuous cycle of improvement and monetization.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35814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B01F23">
              <a:alpha val="20000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406400" y="37338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90540" y="76200"/>
                </a:moveTo>
                <a:lnTo>
                  <a:pt x="193675" y="76200"/>
                </a:lnTo>
                <a:cubicBezTo>
                  <a:pt x="198953" y="76200"/>
                  <a:pt x="203200" y="71953"/>
                  <a:pt x="203200" y="66675"/>
                </a:cubicBezTo>
                <a:lnTo>
                  <a:pt x="203200" y="9525"/>
                </a:lnTo>
                <a:cubicBezTo>
                  <a:pt x="203200" y="5675"/>
                  <a:pt x="200898" y="2183"/>
                  <a:pt x="197326" y="714"/>
                </a:cubicBezTo>
                <a:cubicBezTo>
                  <a:pt x="193754" y="-754"/>
                  <a:pt x="189667" y="79"/>
                  <a:pt x="186928" y="2778"/>
                </a:cubicBezTo>
                <a:lnTo>
                  <a:pt x="166410" y="23336"/>
                </a:lnTo>
                <a:cubicBezTo>
                  <a:pt x="148828" y="8771"/>
                  <a:pt x="126206" y="0"/>
                  <a:pt x="101600" y="0"/>
                </a:cubicBezTo>
                <a:cubicBezTo>
                  <a:pt x="50403" y="0"/>
                  <a:pt x="8057" y="37862"/>
                  <a:pt x="1032" y="87114"/>
                </a:cubicBezTo>
                <a:cubicBezTo>
                  <a:pt x="40" y="94059"/>
                  <a:pt x="4842" y="100489"/>
                  <a:pt x="11787" y="101481"/>
                </a:cubicBezTo>
                <a:cubicBezTo>
                  <a:pt x="18733" y="102473"/>
                  <a:pt x="25162" y="97631"/>
                  <a:pt x="26154" y="90726"/>
                </a:cubicBezTo>
                <a:cubicBezTo>
                  <a:pt x="31433" y="53777"/>
                  <a:pt x="63222" y="25400"/>
                  <a:pt x="101600" y="25400"/>
                </a:cubicBezTo>
                <a:cubicBezTo>
                  <a:pt x="119221" y="25400"/>
                  <a:pt x="135414" y="31353"/>
                  <a:pt x="148312" y="41394"/>
                </a:cubicBezTo>
                <a:lnTo>
                  <a:pt x="129778" y="59928"/>
                </a:lnTo>
                <a:cubicBezTo>
                  <a:pt x="127040" y="62667"/>
                  <a:pt x="126246" y="66754"/>
                  <a:pt x="127714" y="70326"/>
                </a:cubicBezTo>
                <a:cubicBezTo>
                  <a:pt x="129183" y="73898"/>
                  <a:pt x="132675" y="76200"/>
                  <a:pt x="136525" y="76200"/>
                </a:cubicBezTo>
                <a:lnTo>
                  <a:pt x="190540" y="76200"/>
                </a:lnTo>
                <a:close/>
                <a:moveTo>
                  <a:pt x="202208" y="116086"/>
                </a:moveTo>
                <a:cubicBezTo>
                  <a:pt x="203200" y="109141"/>
                  <a:pt x="198358" y="102711"/>
                  <a:pt x="191452" y="101719"/>
                </a:cubicBezTo>
                <a:cubicBezTo>
                  <a:pt x="184547" y="100727"/>
                  <a:pt x="178078" y="105569"/>
                  <a:pt x="177086" y="112474"/>
                </a:cubicBezTo>
                <a:cubicBezTo>
                  <a:pt x="171807" y="149384"/>
                  <a:pt x="140017" y="177760"/>
                  <a:pt x="101640" y="177760"/>
                </a:cubicBezTo>
                <a:cubicBezTo>
                  <a:pt x="84018" y="177760"/>
                  <a:pt x="67826" y="171807"/>
                  <a:pt x="54928" y="161766"/>
                </a:cubicBezTo>
                <a:lnTo>
                  <a:pt x="73422" y="143272"/>
                </a:lnTo>
                <a:cubicBezTo>
                  <a:pt x="76160" y="140533"/>
                  <a:pt x="76954" y="136446"/>
                  <a:pt x="75486" y="132874"/>
                </a:cubicBezTo>
                <a:cubicBezTo>
                  <a:pt x="74017" y="129302"/>
                  <a:pt x="70525" y="127000"/>
                  <a:pt x="66675" y="127000"/>
                </a:cubicBezTo>
                <a:lnTo>
                  <a:pt x="9525" y="127000"/>
                </a:lnTo>
                <a:cubicBezTo>
                  <a:pt x="4247" y="127000"/>
                  <a:pt x="0" y="131247"/>
                  <a:pt x="0" y="136525"/>
                </a:cubicBezTo>
                <a:lnTo>
                  <a:pt x="0" y="193675"/>
                </a:lnTo>
                <a:cubicBezTo>
                  <a:pt x="0" y="197525"/>
                  <a:pt x="2302" y="201017"/>
                  <a:pt x="5874" y="202486"/>
                </a:cubicBezTo>
                <a:cubicBezTo>
                  <a:pt x="9446" y="203954"/>
                  <a:pt x="13533" y="203121"/>
                  <a:pt x="16272" y="200422"/>
                </a:cubicBezTo>
                <a:lnTo>
                  <a:pt x="36830" y="179864"/>
                </a:lnTo>
                <a:cubicBezTo>
                  <a:pt x="54372" y="194429"/>
                  <a:pt x="76994" y="203200"/>
                  <a:pt x="101600" y="203200"/>
                </a:cubicBezTo>
                <a:cubicBezTo>
                  <a:pt x="152797" y="203200"/>
                  <a:pt x="195143" y="165338"/>
                  <a:pt x="202168" y="116086"/>
                </a:cubicBezTo>
                <a:close/>
              </a:path>
            </a:pathLst>
          </a:custGeom>
          <a:solidFill>
            <a:srgbClr val="B01F23"/>
          </a:solidFill>
          <a:ln/>
        </p:spPr>
      </p:sp>
      <p:sp>
        <p:nvSpPr>
          <p:cNvPr id="7" name="Text 4"/>
          <p:cNvSpPr/>
          <p:nvPr/>
        </p:nvSpPr>
        <p:spPr>
          <a:xfrm>
            <a:off x="965200" y="3581400"/>
            <a:ext cx="4826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Data Flywheel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965200" y="3886200"/>
            <a:ext cx="48133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Live engagement data continuously refines our AI's joke timing, donation prompts, and game strategy.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254000" y="45974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C78B3E">
              <a:alpha val="20000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406400" y="47498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94734" y="2024"/>
                </a:moveTo>
                <a:cubicBezTo>
                  <a:pt x="98901" y="-675"/>
                  <a:pt x="104299" y="-675"/>
                  <a:pt x="108466" y="2024"/>
                </a:cubicBezTo>
                <a:lnTo>
                  <a:pt x="197366" y="59174"/>
                </a:lnTo>
                <a:cubicBezTo>
                  <a:pt x="202089" y="62230"/>
                  <a:pt x="204272" y="68024"/>
                  <a:pt x="202684" y="73422"/>
                </a:cubicBezTo>
                <a:cubicBezTo>
                  <a:pt x="201097" y="78819"/>
                  <a:pt x="196136" y="82550"/>
                  <a:pt x="190500" y="82550"/>
                </a:cubicBezTo>
                <a:lnTo>
                  <a:pt x="177800" y="82550"/>
                </a:lnTo>
                <a:lnTo>
                  <a:pt x="177800" y="165100"/>
                </a:lnTo>
                <a:lnTo>
                  <a:pt x="198120" y="180340"/>
                </a:lnTo>
                <a:cubicBezTo>
                  <a:pt x="201335" y="182721"/>
                  <a:pt x="203200" y="186492"/>
                  <a:pt x="203200" y="190500"/>
                </a:cubicBezTo>
                <a:cubicBezTo>
                  <a:pt x="203200" y="197525"/>
                  <a:pt x="197525" y="203200"/>
                  <a:pt x="190500" y="203200"/>
                </a:cubicBezTo>
                <a:lnTo>
                  <a:pt x="12700" y="203200"/>
                </a:lnTo>
                <a:cubicBezTo>
                  <a:pt x="5675" y="203200"/>
                  <a:pt x="0" y="197525"/>
                  <a:pt x="0" y="190500"/>
                </a:cubicBezTo>
                <a:cubicBezTo>
                  <a:pt x="0" y="186492"/>
                  <a:pt x="1865" y="182721"/>
                  <a:pt x="5080" y="180340"/>
                </a:cubicBezTo>
                <a:lnTo>
                  <a:pt x="25400" y="165100"/>
                </a:lnTo>
                <a:lnTo>
                  <a:pt x="25400" y="165100"/>
                </a:lnTo>
                <a:lnTo>
                  <a:pt x="25400" y="82550"/>
                </a:lnTo>
                <a:lnTo>
                  <a:pt x="12700" y="82550"/>
                </a:lnTo>
                <a:cubicBezTo>
                  <a:pt x="7064" y="82550"/>
                  <a:pt x="2103" y="78819"/>
                  <a:pt x="516" y="73422"/>
                </a:cubicBezTo>
                <a:cubicBezTo>
                  <a:pt x="-1072" y="68024"/>
                  <a:pt x="1111" y="62190"/>
                  <a:pt x="5834" y="59174"/>
                </a:cubicBezTo>
                <a:lnTo>
                  <a:pt x="94734" y="2024"/>
                </a:lnTo>
                <a:close/>
                <a:moveTo>
                  <a:pt x="133350" y="82550"/>
                </a:moveTo>
                <a:lnTo>
                  <a:pt x="133350" y="165100"/>
                </a:lnTo>
                <a:lnTo>
                  <a:pt x="158750" y="165100"/>
                </a:lnTo>
                <a:lnTo>
                  <a:pt x="158750" y="82550"/>
                </a:lnTo>
                <a:lnTo>
                  <a:pt x="133350" y="82550"/>
                </a:lnTo>
                <a:close/>
                <a:moveTo>
                  <a:pt x="88900" y="165100"/>
                </a:moveTo>
                <a:lnTo>
                  <a:pt x="114300" y="165100"/>
                </a:lnTo>
                <a:lnTo>
                  <a:pt x="114300" y="82550"/>
                </a:lnTo>
                <a:lnTo>
                  <a:pt x="88900" y="82550"/>
                </a:lnTo>
                <a:lnTo>
                  <a:pt x="88900" y="165100"/>
                </a:lnTo>
                <a:close/>
                <a:moveTo>
                  <a:pt x="44450" y="82550"/>
                </a:moveTo>
                <a:lnTo>
                  <a:pt x="44450" y="165100"/>
                </a:lnTo>
                <a:lnTo>
                  <a:pt x="69850" y="165100"/>
                </a:lnTo>
                <a:lnTo>
                  <a:pt x="69850" y="82550"/>
                </a:lnTo>
                <a:lnTo>
                  <a:pt x="44450" y="82550"/>
                </a:lnTo>
                <a:close/>
              </a:path>
            </a:pathLst>
          </a:custGeom>
          <a:solidFill>
            <a:srgbClr val="C78B3E"/>
          </a:solidFill>
          <a:ln/>
        </p:spPr>
      </p:sp>
      <p:sp>
        <p:nvSpPr>
          <p:cNvPr id="11" name="Text 8"/>
          <p:cNvSpPr/>
          <p:nvPr/>
        </p:nvSpPr>
        <p:spPr>
          <a:xfrm>
            <a:off x="965200" y="4597400"/>
            <a:ext cx="4826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IP Vault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965200" y="4902200"/>
            <a:ext cx="48133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Character designs, lore, and voice banks become reusable, monetizable IP for future platform subscribers.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80324" y="3429000"/>
            <a:ext cx="6003310" cy="5524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Future &amp; Ask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5680324" y="2117249"/>
            <a:ext cx="6762322" cy="10922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CHAPTER.06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1396133" y="0"/>
            <a:ext cx="575002" cy="762000"/>
          </a:xfrm>
          <a:prstGeom prst="rect">
            <a:avLst/>
          </a:prstGeom>
          <a:solidFill>
            <a:srgbClr val="A20F11"/>
          </a:solidFill>
          <a:ln/>
        </p:spPr>
      </p:sp>
      <p:sp>
        <p:nvSpPr>
          <p:cNvPr id="6" name="Text 3"/>
          <p:cNvSpPr/>
          <p:nvPr/>
        </p:nvSpPr>
        <p:spPr>
          <a:xfrm>
            <a:off x="11396133" y="0"/>
            <a:ext cx="575002" cy="76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9700" y="1752600"/>
            <a:ext cx="11912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 Future: A Personal Entertainer for Every Gamer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96850" y="2362200"/>
            <a:ext cx="11798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From a one-to-many agency to a one-to-one platform, unlocking massive LTV.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439267" y="31242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B01F23">
              <a:alpha val="20000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1791692" y="35052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57150" y="114300"/>
                </a:moveTo>
                <a:cubicBezTo>
                  <a:pt x="57150" y="59102"/>
                  <a:pt x="101964" y="14288"/>
                  <a:pt x="157162" y="14288"/>
                </a:cubicBezTo>
                <a:cubicBezTo>
                  <a:pt x="212361" y="14288"/>
                  <a:pt x="257175" y="59102"/>
                  <a:pt x="257175" y="114300"/>
                </a:cubicBezTo>
                <a:cubicBezTo>
                  <a:pt x="257175" y="169498"/>
                  <a:pt x="212361" y="214313"/>
                  <a:pt x="157163" y="214313"/>
                </a:cubicBezTo>
                <a:cubicBezTo>
                  <a:pt x="101964" y="214313"/>
                  <a:pt x="57150" y="169498"/>
                  <a:pt x="57150" y="114300"/>
                </a:cubicBezTo>
                <a:close/>
                <a:moveTo>
                  <a:pt x="0" y="414338"/>
                </a:moveTo>
                <a:cubicBezTo>
                  <a:pt x="0" y="327541"/>
                  <a:pt x="70366" y="257175"/>
                  <a:pt x="157163" y="257175"/>
                </a:cubicBezTo>
                <a:cubicBezTo>
                  <a:pt x="243959" y="257175"/>
                  <a:pt x="314325" y="327541"/>
                  <a:pt x="314325" y="414338"/>
                </a:cubicBezTo>
                <a:lnTo>
                  <a:pt x="314325" y="419695"/>
                </a:lnTo>
                <a:cubicBezTo>
                  <a:pt x="314325" y="440412"/>
                  <a:pt x="297537" y="457200"/>
                  <a:pt x="276820" y="457200"/>
                </a:cubicBezTo>
                <a:lnTo>
                  <a:pt x="37505" y="457200"/>
                </a:lnTo>
                <a:cubicBezTo>
                  <a:pt x="16788" y="457200"/>
                  <a:pt x="0" y="440412"/>
                  <a:pt x="0" y="419695"/>
                </a:cubicBezTo>
                <a:lnTo>
                  <a:pt x="0" y="414338"/>
                </a:lnTo>
                <a:close/>
                <a:moveTo>
                  <a:pt x="385763" y="57150"/>
                </a:moveTo>
                <a:cubicBezTo>
                  <a:pt x="433075" y="57150"/>
                  <a:pt x="471488" y="95562"/>
                  <a:pt x="471488" y="142875"/>
                </a:cubicBezTo>
                <a:cubicBezTo>
                  <a:pt x="471488" y="190188"/>
                  <a:pt x="433075" y="228600"/>
                  <a:pt x="385763" y="228600"/>
                </a:cubicBezTo>
                <a:cubicBezTo>
                  <a:pt x="338450" y="228600"/>
                  <a:pt x="300038" y="190188"/>
                  <a:pt x="300038" y="142875"/>
                </a:cubicBezTo>
                <a:cubicBezTo>
                  <a:pt x="300038" y="95562"/>
                  <a:pt x="338450" y="57150"/>
                  <a:pt x="385763" y="57150"/>
                </a:cubicBezTo>
                <a:close/>
                <a:moveTo>
                  <a:pt x="385763" y="271463"/>
                </a:moveTo>
                <a:cubicBezTo>
                  <a:pt x="456754" y="271463"/>
                  <a:pt x="514350" y="329059"/>
                  <a:pt x="514350" y="400050"/>
                </a:cubicBezTo>
                <a:lnTo>
                  <a:pt x="514350" y="420053"/>
                </a:lnTo>
                <a:cubicBezTo>
                  <a:pt x="514350" y="440591"/>
                  <a:pt x="497741" y="457200"/>
                  <a:pt x="477203" y="457200"/>
                </a:cubicBezTo>
                <a:lnTo>
                  <a:pt x="347901" y="457200"/>
                </a:lnTo>
                <a:cubicBezTo>
                  <a:pt x="353794" y="446038"/>
                  <a:pt x="357187" y="433268"/>
                  <a:pt x="357187" y="419695"/>
                </a:cubicBezTo>
                <a:lnTo>
                  <a:pt x="357187" y="414338"/>
                </a:lnTo>
                <a:cubicBezTo>
                  <a:pt x="357187" y="368350"/>
                  <a:pt x="341650" y="326023"/>
                  <a:pt x="315664" y="292269"/>
                </a:cubicBezTo>
                <a:cubicBezTo>
                  <a:pt x="335846" y="279142"/>
                  <a:pt x="359956" y="271463"/>
                  <a:pt x="385762" y="271463"/>
                </a:cubicBezTo>
                <a:close/>
              </a:path>
            </a:pathLst>
          </a:custGeom>
          <a:solidFill>
            <a:srgbClr val="B01F23"/>
          </a:solidFill>
          <a:ln/>
        </p:spPr>
      </p:sp>
      <p:sp>
        <p:nvSpPr>
          <p:cNvPr id="7" name="Text 4"/>
          <p:cNvSpPr/>
          <p:nvPr/>
        </p:nvSpPr>
        <p:spPr>
          <a:xfrm>
            <a:off x="196850" y="4495800"/>
            <a:ext cx="3708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 Million Subscribers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209550" y="4851400"/>
            <a:ext cx="3683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At $20/month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3843933" y="3860800"/>
            <a:ext cx="685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148733" y="3429000"/>
            <a:ext cx="38989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rgbClr val="E6394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$240M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243983" y="4191000"/>
            <a:ext cx="3708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Annual Recurring Revenue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256683" y="4546600"/>
            <a:ext cx="3683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Core Subscription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7891066" y="3860800"/>
            <a:ext cx="685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9533533" y="31242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2A6F76">
              <a:alpha val="20000"/>
            </a:srgbClr>
          </a:solidFill>
          <a:ln/>
        </p:spPr>
      </p:sp>
      <p:sp>
        <p:nvSpPr>
          <p:cNvPr id="15" name="Shape 12"/>
          <p:cNvSpPr/>
          <p:nvPr/>
        </p:nvSpPr>
        <p:spPr>
          <a:xfrm>
            <a:off x="9914533" y="350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04209" y="30182"/>
                </a:moveTo>
                <a:cubicBezTo>
                  <a:pt x="108228" y="24735"/>
                  <a:pt x="114657" y="21431"/>
                  <a:pt x="121444" y="21431"/>
                </a:cubicBezTo>
                <a:lnTo>
                  <a:pt x="335756" y="21431"/>
                </a:lnTo>
                <a:cubicBezTo>
                  <a:pt x="342543" y="21431"/>
                  <a:pt x="348972" y="24646"/>
                  <a:pt x="352991" y="30182"/>
                </a:cubicBezTo>
                <a:lnTo>
                  <a:pt x="453003" y="165914"/>
                </a:lnTo>
                <a:cubicBezTo>
                  <a:pt x="459075" y="174129"/>
                  <a:pt x="458450" y="185470"/>
                  <a:pt x="451664" y="193060"/>
                </a:cubicBezTo>
                <a:lnTo>
                  <a:pt x="244495" y="421660"/>
                </a:lnTo>
                <a:cubicBezTo>
                  <a:pt x="240476" y="426125"/>
                  <a:pt x="234672" y="428714"/>
                  <a:pt x="228600" y="428714"/>
                </a:cubicBezTo>
                <a:cubicBezTo>
                  <a:pt x="222528" y="428714"/>
                  <a:pt x="216813" y="426125"/>
                  <a:pt x="212705" y="421660"/>
                </a:cubicBezTo>
                <a:lnTo>
                  <a:pt x="5536" y="193060"/>
                </a:lnTo>
                <a:cubicBezTo>
                  <a:pt x="-1339" y="185470"/>
                  <a:pt x="-1875" y="174129"/>
                  <a:pt x="4197" y="165914"/>
                </a:cubicBezTo>
                <a:lnTo>
                  <a:pt x="104209" y="30182"/>
                </a:lnTo>
                <a:close/>
                <a:moveTo>
                  <a:pt x="138589" y="65723"/>
                </a:moveTo>
                <a:cubicBezTo>
                  <a:pt x="135642" y="67955"/>
                  <a:pt x="134838" y="71973"/>
                  <a:pt x="136714" y="75099"/>
                </a:cubicBezTo>
                <a:lnTo>
                  <a:pt x="187970" y="160556"/>
                </a:lnTo>
                <a:lnTo>
                  <a:pt x="56525" y="171450"/>
                </a:lnTo>
                <a:cubicBezTo>
                  <a:pt x="52864" y="171718"/>
                  <a:pt x="50006" y="174843"/>
                  <a:pt x="50006" y="178594"/>
                </a:cubicBezTo>
                <a:cubicBezTo>
                  <a:pt x="50006" y="182344"/>
                  <a:pt x="52864" y="185380"/>
                  <a:pt x="56525" y="185738"/>
                </a:cubicBezTo>
                <a:lnTo>
                  <a:pt x="227975" y="200025"/>
                </a:lnTo>
                <a:cubicBezTo>
                  <a:pt x="228332" y="200025"/>
                  <a:pt x="228779" y="200025"/>
                  <a:pt x="229136" y="200025"/>
                </a:cubicBezTo>
                <a:lnTo>
                  <a:pt x="400586" y="185738"/>
                </a:lnTo>
                <a:cubicBezTo>
                  <a:pt x="404247" y="185470"/>
                  <a:pt x="407104" y="182344"/>
                  <a:pt x="407104" y="178594"/>
                </a:cubicBezTo>
                <a:cubicBezTo>
                  <a:pt x="407104" y="174843"/>
                  <a:pt x="404247" y="171807"/>
                  <a:pt x="400586" y="171450"/>
                </a:cubicBezTo>
                <a:lnTo>
                  <a:pt x="269141" y="160466"/>
                </a:lnTo>
                <a:lnTo>
                  <a:pt x="320397" y="75099"/>
                </a:lnTo>
                <a:cubicBezTo>
                  <a:pt x="322272" y="71973"/>
                  <a:pt x="321469" y="67866"/>
                  <a:pt x="318522" y="65723"/>
                </a:cubicBezTo>
                <a:cubicBezTo>
                  <a:pt x="315575" y="63579"/>
                  <a:pt x="311468" y="63937"/>
                  <a:pt x="308967" y="66615"/>
                </a:cubicBezTo>
                <a:lnTo>
                  <a:pt x="228600" y="153769"/>
                </a:lnTo>
                <a:lnTo>
                  <a:pt x="148144" y="66615"/>
                </a:lnTo>
                <a:cubicBezTo>
                  <a:pt x="145643" y="63937"/>
                  <a:pt x="141536" y="63579"/>
                  <a:pt x="138589" y="65723"/>
                </a:cubicBezTo>
                <a:close/>
              </a:path>
            </a:pathLst>
          </a:custGeom>
          <a:solidFill>
            <a:srgbClr val="2A6F76"/>
          </a:solidFill>
          <a:ln/>
        </p:spPr>
      </p:sp>
      <p:sp>
        <p:nvSpPr>
          <p:cNvPr id="16" name="Text 13"/>
          <p:cNvSpPr/>
          <p:nvPr/>
        </p:nvSpPr>
        <p:spPr>
          <a:xfrm>
            <a:off x="8291116" y="4495800"/>
            <a:ext cx="3708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Billions in LTV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8303816" y="4851400"/>
            <a:ext cx="3683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From merch, DLC, social features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8-27-19:58:58-d2nf60h8bjvh7rlj000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618" y="561125"/>
            <a:ext cx="5004800" cy="1464845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8-27-19:58:59-d2nf60p8bjvh7rlj0050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220" y="4230580"/>
            <a:ext cx="477992" cy="435380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08-27-19:58:58-d2nf60h8bjvh7rlj0010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322" y="2599089"/>
            <a:ext cx="477992" cy="435380"/>
          </a:xfrm>
          <a:prstGeom prst="rect">
            <a:avLst/>
          </a:prstGeom>
        </p:spPr>
      </p:pic>
      <p:pic>
        <p:nvPicPr>
          <p:cNvPr id="6" name="Image 4" descr="https://kimi-img.moonshot.cn/pub/slides/slides_tmpl/image/25-08-27-19:58:59-d2nf60p8bjvh7rlj001g.jp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220" y="2643302"/>
            <a:ext cx="477992" cy="435380"/>
          </a:xfrm>
          <a:prstGeom prst="rect">
            <a:avLst/>
          </a:prstGeom>
        </p:spPr>
      </p:pic>
      <p:pic>
        <p:nvPicPr>
          <p:cNvPr id="7" name="Image 5" descr="https://kimi-img.moonshot.cn/pub/slides/slides_tmpl/image/25-08-27-19:58:59-d2nf60p8bjvh7rlj0020.jp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322" y="3445994"/>
            <a:ext cx="477992" cy="435380"/>
          </a:xfrm>
          <a:prstGeom prst="rect">
            <a:avLst/>
          </a:prstGeom>
        </p:spPr>
      </p:pic>
      <p:pic>
        <p:nvPicPr>
          <p:cNvPr id="8" name="Image 6" descr="https://kimi-img.moonshot.cn/pub/slides/slides_tmpl/image/25-08-27-19:58:59-d2nf60p8bjvh7rlj0030.jp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0220" y="3445994"/>
            <a:ext cx="477992" cy="435380"/>
          </a:xfrm>
          <a:prstGeom prst="rect">
            <a:avLst/>
          </a:prstGeom>
        </p:spPr>
      </p:pic>
      <p:pic>
        <p:nvPicPr>
          <p:cNvPr id="9" name="Image 7" descr="https://kimi-img.moonshot.cn/pub/slides/slides_tmpl/image/25-08-27-19:58:59-d2nf60p8bjvh7rlj004g.jp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3322" y="4230580"/>
            <a:ext cx="477992" cy="435380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2655387" y="2660401"/>
            <a:ext cx="3338024" cy="3111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Vision &amp; Product</a:t>
            </a:r>
            <a:endParaRPr lang="en-US" sz="1600" dirty="0"/>
          </a:p>
        </p:txBody>
      </p:sp>
      <p:sp>
        <p:nvSpPr>
          <p:cNvPr id="11" name="Text 1"/>
          <p:cNvSpPr/>
          <p:nvPr/>
        </p:nvSpPr>
        <p:spPr>
          <a:xfrm>
            <a:off x="2674728" y="3409657"/>
            <a:ext cx="3338024" cy="3111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Market Proof</a:t>
            </a:r>
            <a:endParaRPr lang="en-US" sz="1600" dirty="0"/>
          </a:p>
        </p:txBody>
      </p:sp>
      <p:sp>
        <p:nvSpPr>
          <p:cNvPr id="12" name="Text 2"/>
          <p:cNvSpPr/>
          <p:nvPr/>
        </p:nvSpPr>
        <p:spPr>
          <a:xfrm>
            <a:off x="2655387" y="4166183"/>
            <a:ext cx="3338024" cy="3111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Validation</a:t>
            </a:r>
            <a:endParaRPr lang="en-US" sz="1600" dirty="0"/>
          </a:p>
        </p:txBody>
      </p:sp>
      <p:sp>
        <p:nvSpPr>
          <p:cNvPr id="13" name="Text 3"/>
          <p:cNvSpPr/>
          <p:nvPr/>
        </p:nvSpPr>
        <p:spPr>
          <a:xfrm>
            <a:off x="6942465" y="2660401"/>
            <a:ext cx="3338024" cy="3111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Business Model</a:t>
            </a:r>
            <a:endParaRPr lang="en-US" sz="1600" dirty="0"/>
          </a:p>
        </p:txBody>
      </p:sp>
      <p:sp>
        <p:nvSpPr>
          <p:cNvPr id="14" name="Text 4"/>
          <p:cNvSpPr/>
          <p:nvPr/>
        </p:nvSpPr>
        <p:spPr>
          <a:xfrm>
            <a:off x="6961806" y="3409657"/>
            <a:ext cx="2603075" cy="3111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Tech Edge</a:t>
            </a:r>
            <a:endParaRPr lang="en-US" sz="1600" dirty="0"/>
          </a:p>
        </p:txBody>
      </p:sp>
      <p:sp>
        <p:nvSpPr>
          <p:cNvPr id="15" name="Text 5"/>
          <p:cNvSpPr/>
          <p:nvPr/>
        </p:nvSpPr>
        <p:spPr>
          <a:xfrm>
            <a:off x="6942465" y="4166183"/>
            <a:ext cx="2622416" cy="3111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Future &amp; Ask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447800"/>
            <a:ext cx="56642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Investment Ask &amp; Use of Funds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2667000"/>
            <a:ext cx="5588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E6394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$6 Million Seed Round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4000" y="3175000"/>
            <a:ext cx="5537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For an 18-month runway to achieve critical milestones and set the stage for a Series A.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54000" y="4089400"/>
            <a:ext cx="5549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Key Milestones (12 Months):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254000" y="4546600"/>
            <a:ext cx="5524500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200+ paying streamer clients for AI co-host.</a:t>
            </a:r>
            <a:endParaRPr lang="en-US" sz="16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 autonomous AI talents, each averaging 5k+ subs.</a:t>
            </a:r>
            <a:endParaRPr lang="en-US" sz="16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Repeatable and profitable merch drops.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032500" y="2082800"/>
            <a:ext cx="5969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A3A3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Use of Funds Breakdown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096000" y="2641600"/>
            <a:ext cx="172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Compute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721600" y="2692400"/>
            <a:ext cx="3606800" cy="203200"/>
          </a:xfrm>
          <a:custGeom>
            <a:avLst/>
            <a:gdLst/>
            <a:ahLst/>
            <a:cxnLst/>
            <a:rect l="l" t="t" r="r" b="b"/>
            <a:pathLst>
              <a:path w="3606800" h="203200">
                <a:moveTo>
                  <a:pt x="101600" y="0"/>
                </a:moveTo>
                <a:lnTo>
                  <a:pt x="3505200" y="0"/>
                </a:lnTo>
                <a:cubicBezTo>
                  <a:pt x="3561275" y="0"/>
                  <a:pt x="3606800" y="45525"/>
                  <a:pt x="3606800" y="101600"/>
                </a:cubicBezTo>
                <a:lnTo>
                  <a:pt x="3606800" y="101600"/>
                </a:lnTo>
                <a:cubicBezTo>
                  <a:pt x="3606800" y="157675"/>
                  <a:pt x="3561275" y="203200"/>
                  <a:pt x="3505200" y="203200"/>
                </a:cubicBezTo>
                <a:lnTo>
                  <a:pt x="101600" y="203200"/>
                </a:lnTo>
                <a:cubicBezTo>
                  <a:pt x="45525" y="203200"/>
                  <a:pt x="0" y="157675"/>
                  <a:pt x="0" y="1016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5E7EB"/>
          </a:solidFill>
          <a:ln/>
        </p:spPr>
      </p:sp>
      <p:sp>
        <p:nvSpPr>
          <p:cNvPr id="11" name="Shape 8"/>
          <p:cNvSpPr/>
          <p:nvPr/>
        </p:nvSpPr>
        <p:spPr>
          <a:xfrm>
            <a:off x="7721600" y="2692400"/>
            <a:ext cx="1447800" cy="203200"/>
          </a:xfrm>
          <a:custGeom>
            <a:avLst/>
            <a:gdLst/>
            <a:ahLst/>
            <a:cxnLst/>
            <a:rect l="l" t="t" r="r" b="b"/>
            <a:pathLst>
              <a:path w="1447800" h="203200">
                <a:moveTo>
                  <a:pt x="101600" y="0"/>
                </a:moveTo>
                <a:lnTo>
                  <a:pt x="1346200" y="0"/>
                </a:lnTo>
                <a:cubicBezTo>
                  <a:pt x="1402275" y="0"/>
                  <a:pt x="1447800" y="45525"/>
                  <a:pt x="1447800" y="101600"/>
                </a:cubicBezTo>
                <a:lnTo>
                  <a:pt x="1447800" y="101600"/>
                </a:lnTo>
                <a:cubicBezTo>
                  <a:pt x="1447800" y="157675"/>
                  <a:pt x="1402275" y="203200"/>
                  <a:pt x="1346200" y="203200"/>
                </a:cubicBezTo>
                <a:lnTo>
                  <a:pt x="101600" y="203200"/>
                </a:lnTo>
                <a:cubicBezTo>
                  <a:pt x="45525" y="203200"/>
                  <a:pt x="0" y="157675"/>
                  <a:pt x="0" y="1016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B01F23"/>
          </a:solidFill>
          <a:ln/>
        </p:spPr>
      </p:sp>
      <p:sp>
        <p:nvSpPr>
          <p:cNvPr id="12" name="Text 9"/>
          <p:cNvSpPr/>
          <p:nvPr/>
        </p:nvSpPr>
        <p:spPr>
          <a:xfrm>
            <a:off x="11226800" y="2641600"/>
            <a:ext cx="711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40%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096000" y="3098800"/>
            <a:ext cx="172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Engineering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7721600" y="3149600"/>
            <a:ext cx="3606800" cy="203200"/>
          </a:xfrm>
          <a:custGeom>
            <a:avLst/>
            <a:gdLst/>
            <a:ahLst/>
            <a:cxnLst/>
            <a:rect l="l" t="t" r="r" b="b"/>
            <a:pathLst>
              <a:path w="3606800" h="203200">
                <a:moveTo>
                  <a:pt x="101600" y="0"/>
                </a:moveTo>
                <a:lnTo>
                  <a:pt x="3505200" y="0"/>
                </a:lnTo>
                <a:cubicBezTo>
                  <a:pt x="3561275" y="0"/>
                  <a:pt x="3606800" y="45525"/>
                  <a:pt x="3606800" y="101600"/>
                </a:cubicBezTo>
                <a:lnTo>
                  <a:pt x="3606800" y="101600"/>
                </a:lnTo>
                <a:cubicBezTo>
                  <a:pt x="3606800" y="157675"/>
                  <a:pt x="3561275" y="203200"/>
                  <a:pt x="3505200" y="203200"/>
                </a:cubicBezTo>
                <a:lnTo>
                  <a:pt x="101600" y="203200"/>
                </a:lnTo>
                <a:cubicBezTo>
                  <a:pt x="45525" y="203200"/>
                  <a:pt x="0" y="157675"/>
                  <a:pt x="0" y="1016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5E7EB"/>
          </a:solidFill>
          <a:ln/>
        </p:spPr>
      </p:sp>
      <p:sp>
        <p:nvSpPr>
          <p:cNvPr id="15" name="Shape 12"/>
          <p:cNvSpPr/>
          <p:nvPr/>
        </p:nvSpPr>
        <p:spPr>
          <a:xfrm>
            <a:off x="7721600" y="3149600"/>
            <a:ext cx="901700" cy="203200"/>
          </a:xfrm>
          <a:custGeom>
            <a:avLst/>
            <a:gdLst/>
            <a:ahLst/>
            <a:cxnLst/>
            <a:rect l="l" t="t" r="r" b="b"/>
            <a:pathLst>
              <a:path w="901700" h="203200">
                <a:moveTo>
                  <a:pt x="101600" y="0"/>
                </a:moveTo>
                <a:lnTo>
                  <a:pt x="800100" y="0"/>
                </a:lnTo>
                <a:cubicBezTo>
                  <a:pt x="856175" y="0"/>
                  <a:pt x="901700" y="45525"/>
                  <a:pt x="901700" y="101600"/>
                </a:cubicBezTo>
                <a:lnTo>
                  <a:pt x="901700" y="101600"/>
                </a:lnTo>
                <a:cubicBezTo>
                  <a:pt x="901700" y="157675"/>
                  <a:pt x="856175" y="203200"/>
                  <a:pt x="800100" y="203200"/>
                </a:cubicBezTo>
                <a:lnTo>
                  <a:pt x="101600" y="203200"/>
                </a:lnTo>
                <a:cubicBezTo>
                  <a:pt x="45525" y="203200"/>
                  <a:pt x="0" y="157675"/>
                  <a:pt x="0" y="1016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C78B3E"/>
          </a:solidFill>
          <a:ln/>
        </p:spPr>
      </p:sp>
      <p:sp>
        <p:nvSpPr>
          <p:cNvPr id="16" name="Text 13"/>
          <p:cNvSpPr/>
          <p:nvPr/>
        </p:nvSpPr>
        <p:spPr>
          <a:xfrm>
            <a:off x="11226800" y="3098800"/>
            <a:ext cx="711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25%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6096000" y="3556000"/>
            <a:ext cx="172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Character &amp; IP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7721600" y="3606800"/>
            <a:ext cx="3606800" cy="203200"/>
          </a:xfrm>
          <a:custGeom>
            <a:avLst/>
            <a:gdLst/>
            <a:ahLst/>
            <a:cxnLst/>
            <a:rect l="l" t="t" r="r" b="b"/>
            <a:pathLst>
              <a:path w="3606800" h="203200">
                <a:moveTo>
                  <a:pt x="101600" y="0"/>
                </a:moveTo>
                <a:lnTo>
                  <a:pt x="3505200" y="0"/>
                </a:lnTo>
                <a:cubicBezTo>
                  <a:pt x="3561275" y="0"/>
                  <a:pt x="3606800" y="45525"/>
                  <a:pt x="3606800" y="101600"/>
                </a:cubicBezTo>
                <a:lnTo>
                  <a:pt x="3606800" y="101600"/>
                </a:lnTo>
                <a:cubicBezTo>
                  <a:pt x="3606800" y="157675"/>
                  <a:pt x="3561275" y="203200"/>
                  <a:pt x="3505200" y="203200"/>
                </a:cubicBezTo>
                <a:lnTo>
                  <a:pt x="101600" y="203200"/>
                </a:lnTo>
                <a:cubicBezTo>
                  <a:pt x="45525" y="203200"/>
                  <a:pt x="0" y="157675"/>
                  <a:pt x="0" y="1016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5E7EB"/>
          </a:solidFill>
          <a:ln/>
        </p:spPr>
      </p:sp>
      <p:sp>
        <p:nvSpPr>
          <p:cNvPr id="19" name="Shape 16"/>
          <p:cNvSpPr/>
          <p:nvPr/>
        </p:nvSpPr>
        <p:spPr>
          <a:xfrm>
            <a:off x="7721600" y="3606800"/>
            <a:ext cx="723900" cy="203200"/>
          </a:xfrm>
          <a:custGeom>
            <a:avLst/>
            <a:gdLst/>
            <a:ahLst/>
            <a:cxnLst/>
            <a:rect l="l" t="t" r="r" b="b"/>
            <a:pathLst>
              <a:path w="723900" h="203200">
                <a:moveTo>
                  <a:pt x="101600" y="0"/>
                </a:moveTo>
                <a:lnTo>
                  <a:pt x="622300" y="0"/>
                </a:lnTo>
                <a:cubicBezTo>
                  <a:pt x="678375" y="0"/>
                  <a:pt x="723900" y="45525"/>
                  <a:pt x="723900" y="101600"/>
                </a:cubicBezTo>
                <a:lnTo>
                  <a:pt x="723900" y="101600"/>
                </a:lnTo>
                <a:cubicBezTo>
                  <a:pt x="723900" y="157675"/>
                  <a:pt x="678375" y="203200"/>
                  <a:pt x="622300" y="203200"/>
                </a:cubicBezTo>
                <a:lnTo>
                  <a:pt x="101600" y="203200"/>
                </a:lnTo>
                <a:cubicBezTo>
                  <a:pt x="45525" y="203200"/>
                  <a:pt x="0" y="157675"/>
                  <a:pt x="0" y="1016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2A6F76"/>
          </a:solidFill>
          <a:ln/>
        </p:spPr>
      </p:sp>
      <p:sp>
        <p:nvSpPr>
          <p:cNvPr id="20" name="Text 17"/>
          <p:cNvSpPr/>
          <p:nvPr/>
        </p:nvSpPr>
        <p:spPr>
          <a:xfrm>
            <a:off x="11226800" y="3556000"/>
            <a:ext cx="711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20%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6096000" y="4013200"/>
            <a:ext cx="172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Marketing</a:t>
            </a:r>
            <a:endParaRPr lang="en-US" sz="1600" dirty="0"/>
          </a:p>
        </p:txBody>
      </p:sp>
      <p:sp>
        <p:nvSpPr>
          <p:cNvPr id="22" name="Shape 19"/>
          <p:cNvSpPr/>
          <p:nvPr/>
        </p:nvSpPr>
        <p:spPr>
          <a:xfrm>
            <a:off x="7721600" y="4064000"/>
            <a:ext cx="3606800" cy="203200"/>
          </a:xfrm>
          <a:custGeom>
            <a:avLst/>
            <a:gdLst/>
            <a:ahLst/>
            <a:cxnLst/>
            <a:rect l="l" t="t" r="r" b="b"/>
            <a:pathLst>
              <a:path w="3606800" h="203200">
                <a:moveTo>
                  <a:pt x="101600" y="0"/>
                </a:moveTo>
                <a:lnTo>
                  <a:pt x="3505200" y="0"/>
                </a:lnTo>
                <a:cubicBezTo>
                  <a:pt x="3561275" y="0"/>
                  <a:pt x="3606800" y="45525"/>
                  <a:pt x="3606800" y="101600"/>
                </a:cubicBezTo>
                <a:lnTo>
                  <a:pt x="3606800" y="101600"/>
                </a:lnTo>
                <a:cubicBezTo>
                  <a:pt x="3606800" y="157675"/>
                  <a:pt x="3561275" y="203200"/>
                  <a:pt x="3505200" y="203200"/>
                </a:cubicBezTo>
                <a:lnTo>
                  <a:pt x="101600" y="203200"/>
                </a:lnTo>
                <a:cubicBezTo>
                  <a:pt x="45525" y="203200"/>
                  <a:pt x="0" y="157675"/>
                  <a:pt x="0" y="1016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5E7EB"/>
          </a:solidFill>
          <a:ln/>
        </p:spPr>
      </p:sp>
      <p:sp>
        <p:nvSpPr>
          <p:cNvPr id="23" name="Shape 20"/>
          <p:cNvSpPr/>
          <p:nvPr/>
        </p:nvSpPr>
        <p:spPr>
          <a:xfrm>
            <a:off x="7721600" y="4064000"/>
            <a:ext cx="355600" cy="203200"/>
          </a:xfrm>
          <a:custGeom>
            <a:avLst/>
            <a:gdLst/>
            <a:ahLst/>
            <a:cxnLst/>
            <a:rect l="l" t="t" r="r" b="b"/>
            <a:pathLst>
              <a:path w="355600" h="203200">
                <a:moveTo>
                  <a:pt x="101600" y="0"/>
                </a:moveTo>
                <a:lnTo>
                  <a:pt x="254000" y="0"/>
                </a:lnTo>
                <a:cubicBezTo>
                  <a:pt x="310075" y="0"/>
                  <a:pt x="355600" y="45525"/>
                  <a:pt x="355600" y="101600"/>
                </a:cubicBezTo>
                <a:lnTo>
                  <a:pt x="355600" y="101600"/>
                </a:lnTo>
                <a:cubicBezTo>
                  <a:pt x="355600" y="157675"/>
                  <a:pt x="310075" y="203200"/>
                  <a:pt x="254000" y="203200"/>
                </a:cubicBezTo>
                <a:lnTo>
                  <a:pt x="101600" y="203200"/>
                </a:lnTo>
                <a:cubicBezTo>
                  <a:pt x="45525" y="203200"/>
                  <a:pt x="0" y="157675"/>
                  <a:pt x="0" y="1016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3946"/>
          </a:solidFill>
          <a:ln/>
        </p:spPr>
      </p:sp>
      <p:sp>
        <p:nvSpPr>
          <p:cNvPr id="24" name="Text 21"/>
          <p:cNvSpPr/>
          <p:nvPr/>
        </p:nvSpPr>
        <p:spPr>
          <a:xfrm>
            <a:off x="11226800" y="4013200"/>
            <a:ext cx="711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10%</a:t>
            </a:r>
            <a:endParaRPr lang="en-US" sz="1600" dirty="0"/>
          </a:p>
        </p:txBody>
      </p:sp>
      <p:sp>
        <p:nvSpPr>
          <p:cNvPr id="25" name="Text 22"/>
          <p:cNvSpPr/>
          <p:nvPr/>
        </p:nvSpPr>
        <p:spPr>
          <a:xfrm>
            <a:off x="6096000" y="4470400"/>
            <a:ext cx="172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Legal &amp; Safety</a:t>
            </a:r>
            <a:endParaRPr lang="en-US" sz="1600" dirty="0"/>
          </a:p>
        </p:txBody>
      </p:sp>
      <p:sp>
        <p:nvSpPr>
          <p:cNvPr id="26" name="Shape 23"/>
          <p:cNvSpPr/>
          <p:nvPr/>
        </p:nvSpPr>
        <p:spPr>
          <a:xfrm>
            <a:off x="7721600" y="4521200"/>
            <a:ext cx="3606800" cy="203200"/>
          </a:xfrm>
          <a:custGeom>
            <a:avLst/>
            <a:gdLst/>
            <a:ahLst/>
            <a:cxnLst/>
            <a:rect l="l" t="t" r="r" b="b"/>
            <a:pathLst>
              <a:path w="3606800" h="203200">
                <a:moveTo>
                  <a:pt x="101600" y="0"/>
                </a:moveTo>
                <a:lnTo>
                  <a:pt x="3505200" y="0"/>
                </a:lnTo>
                <a:cubicBezTo>
                  <a:pt x="3561275" y="0"/>
                  <a:pt x="3606800" y="45525"/>
                  <a:pt x="3606800" y="101600"/>
                </a:cubicBezTo>
                <a:lnTo>
                  <a:pt x="3606800" y="101600"/>
                </a:lnTo>
                <a:cubicBezTo>
                  <a:pt x="3606800" y="157675"/>
                  <a:pt x="3561275" y="203200"/>
                  <a:pt x="3505200" y="203200"/>
                </a:cubicBezTo>
                <a:lnTo>
                  <a:pt x="101600" y="203200"/>
                </a:lnTo>
                <a:cubicBezTo>
                  <a:pt x="45525" y="203200"/>
                  <a:pt x="0" y="157675"/>
                  <a:pt x="0" y="1016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5E7EB"/>
          </a:solidFill>
          <a:ln/>
        </p:spPr>
      </p:sp>
      <p:sp>
        <p:nvSpPr>
          <p:cNvPr id="27" name="Shape 24"/>
          <p:cNvSpPr/>
          <p:nvPr/>
        </p:nvSpPr>
        <p:spPr>
          <a:xfrm>
            <a:off x="7721600" y="45212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88900" y="0"/>
                </a:moveTo>
                <a:lnTo>
                  <a:pt x="88900" y="0"/>
                </a:lnTo>
                <a:cubicBezTo>
                  <a:pt x="137965" y="0"/>
                  <a:pt x="177800" y="39835"/>
                  <a:pt x="177800" y="88900"/>
                </a:cubicBezTo>
                <a:lnTo>
                  <a:pt x="177800" y="114300"/>
                </a:lnTo>
                <a:cubicBezTo>
                  <a:pt x="177800" y="163365"/>
                  <a:pt x="137965" y="203200"/>
                  <a:pt x="88900" y="203200"/>
                </a:cubicBezTo>
                <a:lnTo>
                  <a:pt x="88900" y="203200"/>
                </a:lnTo>
                <a:cubicBezTo>
                  <a:pt x="39835" y="203200"/>
                  <a:pt x="0" y="163365"/>
                  <a:pt x="0" y="114300"/>
                </a:cubicBezTo>
                <a:lnTo>
                  <a:pt x="0" y="88900"/>
                </a:lnTo>
                <a:cubicBezTo>
                  <a:pt x="0" y="39835"/>
                  <a:pt x="39835" y="0"/>
                  <a:pt x="88900" y="0"/>
                </a:cubicBezTo>
                <a:close/>
              </a:path>
            </a:pathLst>
          </a:custGeom>
          <a:solidFill>
            <a:srgbClr val="6A7282"/>
          </a:solidFill>
          <a:ln/>
        </p:spPr>
      </p:sp>
      <p:sp>
        <p:nvSpPr>
          <p:cNvPr id="28" name="Text 25"/>
          <p:cNvSpPr/>
          <p:nvPr/>
        </p:nvSpPr>
        <p:spPr>
          <a:xfrm>
            <a:off x="11226800" y="4470400"/>
            <a:ext cx="711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5%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25-11-14-19:24:43-d4bh2uteik6sbkukjlg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109" y="581384"/>
            <a:ext cx="4166839" cy="5891048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8-27-19:59:13-d2nf6498bjvh7rlj00mg.png">    </p:cNvPr>
          <p:cNvPicPr>
            <a:picLocks noChangeAspect="1"/>
          </p:cNvPicPr>
          <p:nvPr/>
        </p:nvPicPr>
        <p:blipFill>
          <a:blip r:embed="rId3"/>
          <a:srcRect l="-299" r="299" t="-1902" b="23995"/>
          <a:stretch/>
        </p:blipFill>
        <p:spPr>
          <a:xfrm>
            <a:off x="494030" y="2757805"/>
            <a:ext cx="5479415" cy="1342390"/>
          </a:xfrm>
          <a:prstGeom prst="rect">
            <a:avLst/>
          </a:prstGeom>
        </p:spPr>
      </p:pic>
      <p:sp>
        <p:nvSpPr>
          <p:cNvPr id="5" name="Shape 0"/>
          <p:cNvSpPr/>
          <p:nvPr/>
        </p:nvSpPr>
        <p:spPr>
          <a:xfrm>
            <a:off x="7075463" y="790276"/>
            <a:ext cx="292290" cy="29229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1"/>
          <p:cNvSpPr/>
          <p:nvPr/>
        </p:nvSpPr>
        <p:spPr>
          <a:xfrm>
            <a:off x="7075463" y="790276"/>
            <a:ext cx="292290" cy="29229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Shape 2"/>
          <p:cNvSpPr/>
          <p:nvPr/>
        </p:nvSpPr>
        <p:spPr>
          <a:xfrm>
            <a:off x="-58997" y="283825"/>
            <a:ext cx="5869459" cy="45719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Text 3"/>
          <p:cNvSpPr/>
          <p:nvPr/>
        </p:nvSpPr>
        <p:spPr>
          <a:xfrm>
            <a:off x="-58997" y="283825"/>
            <a:ext cx="5869459" cy="45719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Shape 4"/>
          <p:cNvSpPr/>
          <p:nvPr/>
        </p:nvSpPr>
        <p:spPr>
          <a:xfrm>
            <a:off x="-82502" y="181124"/>
            <a:ext cx="5869459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10" name="Shape 5"/>
          <p:cNvSpPr/>
          <p:nvPr/>
        </p:nvSpPr>
        <p:spPr>
          <a:xfrm>
            <a:off x="5748587" y="139874"/>
            <a:ext cx="81573" cy="81573"/>
          </a:xfrm>
          <a:prstGeom prst="ellipse">
            <a:avLst/>
          </a:prstGeom>
          <a:solidFill>
            <a:srgbClr val="000000"/>
          </a:solidFill>
          <a:ln/>
        </p:spPr>
      </p:sp>
      <p:sp>
        <p:nvSpPr>
          <p:cNvPr id="11" name="Text 6"/>
          <p:cNvSpPr/>
          <p:nvPr/>
        </p:nvSpPr>
        <p:spPr>
          <a:xfrm>
            <a:off x="5748587" y="139874"/>
            <a:ext cx="81573" cy="81573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80324" y="3429000"/>
            <a:ext cx="6003310" cy="5524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Vision &amp; Product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5680324" y="2117249"/>
            <a:ext cx="6762322" cy="10922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CHAPTER.01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1396133" y="0"/>
            <a:ext cx="575002" cy="762000"/>
          </a:xfrm>
          <a:prstGeom prst="rect">
            <a:avLst/>
          </a:prstGeom>
          <a:solidFill>
            <a:srgbClr val="A20F11"/>
          </a:solidFill>
          <a:ln/>
        </p:spPr>
      </p:sp>
      <p:sp>
        <p:nvSpPr>
          <p:cNvPr id="6" name="Text 3"/>
          <p:cNvSpPr/>
          <p:nvPr/>
        </p:nvSpPr>
        <p:spPr>
          <a:xfrm>
            <a:off x="11396133" y="0"/>
            <a:ext cx="575002" cy="76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web-img.moonshot.cn/img/thumbs.dreamstime.com/dc1900136b31003d689cce9902505c0be0a86814.jpg">    </p:cNvPr>
          <p:cNvPicPr>
            <a:picLocks noChangeAspect="1"/>
          </p:cNvPicPr>
          <p:nvPr/>
        </p:nvPicPr>
        <p:blipFill>
          <a:blip r:embed="rId2"/>
          <a:srcRect l="0" r="0" t="2830" b="2830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4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B01F23"/>
              </a:gs>
              <a:gs pos="50000">
                <a:srgbClr val="B01F23">
                  <a:alpha val="8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</a:gradFill>
          <a:ln/>
        </p:spPr>
      </p:sp>
      <p:sp>
        <p:nvSpPr>
          <p:cNvPr id="5" name="Text 1"/>
          <p:cNvSpPr/>
          <p:nvPr/>
        </p:nvSpPr>
        <p:spPr>
          <a:xfrm>
            <a:off x="660400" y="1485900"/>
            <a:ext cx="657860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6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 VTubers with Soul, Live 24/7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660400" y="3594100"/>
            <a:ext cx="6311900" cy="177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We create fully autonomous anime-style streamers that play games, banter with chat, and sing. We evolve from a co-host SaaS to a personal entertainer platform, unlocking a multi-billion-dollar market at the intersection of VTubing, gaming, and AI companionship.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447800"/>
            <a:ext cx="57658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Interactive Demo in One Year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2667000"/>
            <a:ext cx="563880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Our year-one product is an AI co-host plugin: a cute avatar overlay that reads chat, cracks jokes, celebrates subs, and plays mini-games. This helps mid-tier creators boost retention and tips.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41910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C78B3E">
              <a:alpha val="20000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355600" y="42926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25400" y="25400"/>
                </a:moveTo>
                <a:cubicBezTo>
                  <a:pt x="25400" y="18375"/>
                  <a:pt x="19725" y="12700"/>
                  <a:pt x="12700" y="12700"/>
                </a:cubicBezTo>
                <a:cubicBezTo>
                  <a:pt x="5675" y="12700"/>
                  <a:pt x="0" y="18375"/>
                  <a:pt x="0" y="25400"/>
                </a:cubicBezTo>
                <a:lnTo>
                  <a:pt x="0" y="158750"/>
                </a:lnTo>
                <a:cubicBezTo>
                  <a:pt x="0" y="176292"/>
                  <a:pt x="14208" y="190500"/>
                  <a:pt x="31750" y="190500"/>
                </a:cubicBezTo>
                <a:lnTo>
                  <a:pt x="190500" y="190500"/>
                </a:lnTo>
                <a:cubicBezTo>
                  <a:pt x="197525" y="190500"/>
                  <a:pt x="203200" y="184825"/>
                  <a:pt x="203200" y="177800"/>
                </a:cubicBezTo>
                <a:cubicBezTo>
                  <a:pt x="203200" y="170775"/>
                  <a:pt x="197525" y="165100"/>
                  <a:pt x="190500" y="165100"/>
                </a:cubicBezTo>
                <a:lnTo>
                  <a:pt x="31750" y="165100"/>
                </a:lnTo>
                <a:cubicBezTo>
                  <a:pt x="28258" y="165100"/>
                  <a:pt x="25400" y="162243"/>
                  <a:pt x="25400" y="158750"/>
                </a:cubicBezTo>
                <a:lnTo>
                  <a:pt x="25400" y="25400"/>
                </a:lnTo>
                <a:close/>
                <a:moveTo>
                  <a:pt x="186769" y="59769"/>
                </a:moveTo>
                <a:cubicBezTo>
                  <a:pt x="191730" y="54808"/>
                  <a:pt x="191730" y="46752"/>
                  <a:pt x="186769" y="41791"/>
                </a:cubicBezTo>
                <a:cubicBezTo>
                  <a:pt x="181808" y="36830"/>
                  <a:pt x="173752" y="36830"/>
                  <a:pt x="168791" y="41791"/>
                </a:cubicBezTo>
                <a:lnTo>
                  <a:pt x="127000" y="83622"/>
                </a:lnTo>
                <a:lnTo>
                  <a:pt x="104219" y="60881"/>
                </a:lnTo>
                <a:cubicBezTo>
                  <a:pt x="99258" y="55920"/>
                  <a:pt x="91202" y="55920"/>
                  <a:pt x="86241" y="60881"/>
                </a:cubicBezTo>
                <a:lnTo>
                  <a:pt x="48141" y="98981"/>
                </a:lnTo>
                <a:cubicBezTo>
                  <a:pt x="43180" y="103942"/>
                  <a:pt x="43180" y="111998"/>
                  <a:pt x="48141" y="116959"/>
                </a:cubicBezTo>
                <a:cubicBezTo>
                  <a:pt x="53102" y="121920"/>
                  <a:pt x="61158" y="121920"/>
                  <a:pt x="66119" y="116959"/>
                </a:cubicBezTo>
                <a:lnTo>
                  <a:pt x="95250" y="87828"/>
                </a:lnTo>
                <a:lnTo>
                  <a:pt x="118031" y="110609"/>
                </a:lnTo>
                <a:cubicBezTo>
                  <a:pt x="122992" y="115570"/>
                  <a:pt x="131048" y="115570"/>
                  <a:pt x="136009" y="110609"/>
                </a:cubicBezTo>
                <a:lnTo>
                  <a:pt x="186809" y="59809"/>
                </a:lnTo>
                <a:close/>
              </a:path>
            </a:pathLst>
          </a:custGeom>
          <a:solidFill>
            <a:srgbClr val="C78B3E"/>
          </a:solidFill>
          <a:ln/>
        </p:spPr>
      </p:sp>
      <p:sp>
        <p:nvSpPr>
          <p:cNvPr id="7" name="Text 4"/>
          <p:cNvSpPr/>
          <p:nvPr/>
        </p:nvSpPr>
        <p:spPr>
          <a:xfrm>
            <a:off x="812800" y="4191000"/>
            <a:ext cx="50673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We charge a monthly SaaS fee or take a revenue share, creating an early revenue stream.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254000" y="49022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C78B3E">
              <a:alpha val="20000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368300" y="50038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7800" y="81677"/>
                </a:moveTo>
                <a:cubicBezTo>
                  <a:pt x="171926" y="85566"/>
                  <a:pt x="165179" y="88702"/>
                  <a:pt x="158155" y="91202"/>
                </a:cubicBezTo>
                <a:cubicBezTo>
                  <a:pt x="139502" y="97869"/>
                  <a:pt x="115014" y="101600"/>
                  <a:pt x="88900" y="101600"/>
                </a:cubicBezTo>
                <a:cubicBezTo>
                  <a:pt x="62786" y="101600"/>
                  <a:pt x="38259" y="97830"/>
                  <a:pt x="19645" y="91202"/>
                </a:cubicBezTo>
                <a:cubicBezTo>
                  <a:pt x="12660" y="88702"/>
                  <a:pt x="5874" y="85566"/>
                  <a:pt x="0" y="81677"/>
                </a:cubicBezTo>
                <a:lnTo>
                  <a:pt x="0" y="114300"/>
                </a:lnTo>
                <a:cubicBezTo>
                  <a:pt x="0" y="131842"/>
                  <a:pt x="39807" y="146050"/>
                  <a:pt x="88900" y="146050"/>
                </a:cubicBezTo>
                <a:cubicBezTo>
                  <a:pt x="137993" y="146050"/>
                  <a:pt x="177800" y="131842"/>
                  <a:pt x="177800" y="114300"/>
                </a:cubicBezTo>
                <a:lnTo>
                  <a:pt x="177800" y="81677"/>
                </a:lnTo>
                <a:close/>
                <a:moveTo>
                  <a:pt x="177800" y="50800"/>
                </a:moveTo>
                <a:lnTo>
                  <a:pt x="177800" y="31750"/>
                </a:lnTo>
                <a:cubicBezTo>
                  <a:pt x="177800" y="14208"/>
                  <a:pt x="137993" y="0"/>
                  <a:pt x="88900" y="0"/>
                </a:cubicBezTo>
                <a:cubicBezTo>
                  <a:pt x="39807" y="0"/>
                  <a:pt x="0" y="14208"/>
                  <a:pt x="0" y="31750"/>
                </a:cubicBezTo>
                <a:lnTo>
                  <a:pt x="0" y="50800"/>
                </a:lnTo>
                <a:cubicBezTo>
                  <a:pt x="0" y="68342"/>
                  <a:pt x="39807" y="82550"/>
                  <a:pt x="88900" y="82550"/>
                </a:cubicBezTo>
                <a:cubicBezTo>
                  <a:pt x="137993" y="82550"/>
                  <a:pt x="177800" y="68342"/>
                  <a:pt x="177800" y="50800"/>
                </a:cubicBezTo>
                <a:close/>
                <a:moveTo>
                  <a:pt x="158155" y="154702"/>
                </a:moveTo>
                <a:cubicBezTo>
                  <a:pt x="139541" y="161330"/>
                  <a:pt x="115054" y="165100"/>
                  <a:pt x="88900" y="165100"/>
                </a:cubicBezTo>
                <a:cubicBezTo>
                  <a:pt x="62746" y="165100"/>
                  <a:pt x="38259" y="161330"/>
                  <a:pt x="19645" y="154702"/>
                </a:cubicBezTo>
                <a:cubicBezTo>
                  <a:pt x="12660" y="152202"/>
                  <a:pt x="5874" y="149066"/>
                  <a:pt x="0" y="145177"/>
                </a:cubicBezTo>
                <a:lnTo>
                  <a:pt x="0" y="171450"/>
                </a:lnTo>
                <a:cubicBezTo>
                  <a:pt x="0" y="188992"/>
                  <a:pt x="39807" y="203200"/>
                  <a:pt x="88900" y="203200"/>
                </a:cubicBezTo>
                <a:cubicBezTo>
                  <a:pt x="137993" y="203200"/>
                  <a:pt x="177800" y="188992"/>
                  <a:pt x="177800" y="171450"/>
                </a:cubicBezTo>
                <a:lnTo>
                  <a:pt x="177800" y="145177"/>
                </a:lnTo>
                <a:cubicBezTo>
                  <a:pt x="171926" y="149066"/>
                  <a:pt x="165179" y="152202"/>
                  <a:pt x="158155" y="154702"/>
                </a:cubicBezTo>
                <a:close/>
              </a:path>
            </a:pathLst>
          </a:custGeom>
          <a:solidFill>
            <a:srgbClr val="C78B3E"/>
          </a:solidFill>
          <a:ln/>
        </p:spPr>
      </p:sp>
      <p:sp>
        <p:nvSpPr>
          <p:cNvPr id="10" name="Text 7"/>
          <p:cNvSpPr/>
          <p:nvPr/>
        </p:nvSpPr>
        <p:spPr>
          <a:xfrm>
            <a:off x="812800" y="4902200"/>
            <a:ext cx="50673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Most importantly, we collect live engagement data to train our models, proving stickiness before launching solo AI stars.</a:t>
            </a:r>
            <a:endParaRPr lang="en-US" sz="1600" dirty="0"/>
          </a:p>
        </p:txBody>
      </p:sp>
      <p:pic>
        <p:nvPicPr>
          <p:cNvPr id="11" name="Image 1" descr="https://kimi-img.moonshot.cn/pub/slides/25-11-14-19:19:04-d4bh0a32ulbc8flnpr10.jp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6098737" y="2172470"/>
            <a:ext cx="6093263" cy="3427461"/>
          </a:xfrm>
          <a:prstGeom prst="roundRect">
            <a:avLst>
              <a:gd name="adj" fmla="val 2105"/>
            </a:avLst>
          </a:prstGeom>
        </p:spPr>
      </p:pic>
    </p:spTree>
  </p:cSld>
  <p:clrMapOvr>
    <a:masterClrMapping/>
  </p:clrMapOvr>
  <p:transition>
    <p:fade/>
    <p:spd val="me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-68418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80324" y="3429000"/>
            <a:ext cx="6003310" cy="5524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Market Proof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5680324" y="2117249"/>
            <a:ext cx="6762322" cy="10922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CHAPTER.02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1396133" y="0"/>
            <a:ext cx="575002" cy="762000"/>
          </a:xfrm>
          <a:prstGeom prst="rect">
            <a:avLst/>
          </a:prstGeom>
          <a:solidFill>
            <a:srgbClr val="A20F11"/>
          </a:solidFill>
          <a:ln/>
        </p:spPr>
      </p:sp>
      <p:sp>
        <p:nvSpPr>
          <p:cNvPr id="6" name="Text 3"/>
          <p:cNvSpPr/>
          <p:nvPr/>
        </p:nvSpPr>
        <p:spPr>
          <a:xfrm>
            <a:off x="11396133" y="0"/>
            <a:ext cx="575002" cy="76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9700" y="1828800"/>
            <a:ext cx="11912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Japan VTuber Market: A Proven Powerhouse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96850" y="2438400"/>
            <a:ext cx="11798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 home of VTubing generates hundreds of millions with a diversified model.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3251200"/>
            <a:ext cx="3797300" cy="1625600"/>
          </a:xfrm>
          <a:custGeom>
            <a:avLst/>
            <a:gdLst/>
            <a:ahLst/>
            <a:cxnLst/>
            <a:rect l="l" t="t" r="r" b="b"/>
            <a:pathLst>
              <a:path w="3797300" h="1625600">
                <a:moveTo>
                  <a:pt x="101600" y="0"/>
                </a:moveTo>
                <a:lnTo>
                  <a:pt x="3695700" y="0"/>
                </a:lnTo>
                <a:cubicBezTo>
                  <a:pt x="3751775" y="0"/>
                  <a:pt x="3797300" y="45525"/>
                  <a:pt x="3797300" y="101600"/>
                </a:cubicBezTo>
                <a:lnTo>
                  <a:pt x="3797300" y="1524000"/>
                </a:lnTo>
                <a:cubicBezTo>
                  <a:pt x="3797300" y="1580075"/>
                  <a:pt x="3751775" y="1625600"/>
                  <a:pt x="3695700" y="1625600"/>
                </a:cubicBezTo>
                <a:lnTo>
                  <a:pt x="101600" y="1625600"/>
                </a:lnTo>
                <a:cubicBezTo>
                  <a:pt x="45525" y="1625600"/>
                  <a:pt x="0" y="1580075"/>
                  <a:pt x="0" y="15240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304800" y="3454400"/>
            <a:ext cx="36957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¥43.4B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06400" y="4114800"/>
            <a:ext cx="3492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Cover Corp Revenue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12750" y="4419600"/>
            <a:ext cx="3479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E6394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+44% YoY Growth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4359077" y="3098800"/>
            <a:ext cx="3683000" cy="863600"/>
          </a:xfrm>
          <a:custGeom>
            <a:avLst/>
            <a:gdLst/>
            <a:ahLst/>
            <a:cxnLst/>
            <a:rect l="l" t="t" r="r" b="b"/>
            <a:pathLst>
              <a:path w="3683000" h="863600">
                <a:moveTo>
                  <a:pt x="101603" y="0"/>
                </a:moveTo>
                <a:lnTo>
                  <a:pt x="3581397" y="0"/>
                </a:lnTo>
                <a:cubicBezTo>
                  <a:pt x="3637511" y="0"/>
                  <a:pt x="3683000" y="45489"/>
                  <a:pt x="3683000" y="101603"/>
                </a:cubicBezTo>
                <a:lnTo>
                  <a:pt x="3683000" y="761997"/>
                </a:lnTo>
                <a:cubicBezTo>
                  <a:pt x="3683000" y="818111"/>
                  <a:pt x="3637511" y="863600"/>
                  <a:pt x="35813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4511477" y="3251200"/>
            <a:ext cx="3479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Merchandise: 47%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11477" y="3556000"/>
            <a:ext cx="3467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¥20.5B from goods, cards, etc.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8250039" y="3098800"/>
            <a:ext cx="3683000" cy="863600"/>
          </a:xfrm>
          <a:custGeom>
            <a:avLst/>
            <a:gdLst/>
            <a:ahLst/>
            <a:cxnLst/>
            <a:rect l="l" t="t" r="r" b="b"/>
            <a:pathLst>
              <a:path w="3683000" h="863600">
                <a:moveTo>
                  <a:pt x="101603" y="0"/>
                </a:moveTo>
                <a:lnTo>
                  <a:pt x="3581397" y="0"/>
                </a:lnTo>
                <a:cubicBezTo>
                  <a:pt x="3637511" y="0"/>
                  <a:pt x="3683000" y="45489"/>
                  <a:pt x="3683000" y="101603"/>
                </a:cubicBezTo>
                <a:lnTo>
                  <a:pt x="3683000" y="761997"/>
                </a:lnTo>
                <a:cubicBezTo>
                  <a:pt x="3683000" y="818111"/>
                  <a:pt x="3637511" y="863600"/>
                  <a:pt x="35813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2A6F76">
              <a:alpha val="10196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8402439" y="3251200"/>
            <a:ext cx="3479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A6F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Live Events: 21%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8402439" y="3556000"/>
            <a:ext cx="3467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Sold-out Budokan concerts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4359077" y="4165600"/>
            <a:ext cx="3683000" cy="863600"/>
          </a:xfrm>
          <a:custGeom>
            <a:avLst/>
            <a:gdLst/>
            <a:ahLst/>
            <a:cxnLst/>
            <a:rect l="l" t="t" r="r" b="b"/>
            <a:pathLst>
              <a:path w="3683000" h="863600">
                <a:moveTo>
                  <a:pt x="101603" y="0"/>
                </a:moveTo>
                <a:lnTo>
                  <a:pt x="3581397" y="0"/>
                </a:lnTo>
                <a:cubicBezTo>
                  <a:pt x="3637511" y="0"/>
                  <a:pt x="3683000" y="45489"/>
                  <a:pt x="3683000" y="101603"/>
                </a:cubicBezTo>
                <a:lnTo>
                  <a:pt x="3683000" y="761997"/>
                </a:lnTo>
                <a:cubicBezTo>
                  <a:pt x="3683000" y="818111"/>
                  <a:pt x="3637511" y="863600"/>
                  <a:pt x="35813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2A6F76">
              <a:alpha val="10196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4511477" y="4318000"/>
            <a:ext cx="3479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A6F7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Licensing: 13%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4511477" y="4622800"/>
            <a:ext cx="3467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IP collaborations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8250039" y="4165600"/>
            <a:ext cx="3683000" cy="863600"/>
          </a:xfrm>
          <a:custGeom>
            <a:avLst/>
            <a:gdLst/>
            <a:ahLst/>
            <a:cxnLst/>
            <a:rect l="l" t="t" r="r" b="b"/>
            <a:pathLst>
              <a:path w="3683000" h="863600">
                <a:moveTo>
                  <a:pt x="101603" y="0"/>
                </a:moveTo>
                <a:lnTo>
                  <a:pt x="3581397" y="0"/>
                </a:lnTo>
                <a:cubicBezTo>
                  <a:pt x="3637511" y="0"/>
                  <a:pt x="3683000" y="45489"/>
                  <a:pt x="3683000" y="101603"/>
                </a:cubicBezTo>
                <a:lnTo>
                  <a:pt x="3683000" y="761997"/>
                </a:lnTo>
                <a:cubicBezTo>
                  <a:pt x="3683000" y="818111"/>
                  <a:pt x="3637511" y="863600"/>
                  <a:pt x="35813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</p:sp>
      <p:sp>
        <p:nvSpPr>
          <p:cNvPr id="19" name="Text 16"/>
          <p:cNvSpPr/>
          <p:nvPr/>
        </p:nvSpPr>
        <p:spPr>
          <a:xfrm>
            <a:off x="8402439" y="4318000"/>
            <a:ext cx="3479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Content: 19%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8402439" y="4622800"/>
            <a:ext cx="3467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Streaming revenue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9700" y="1676400"/>
            <a:ext cx="11912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Global Viewership is Accelerating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96850" y="2286000"/>
            <a:ext cx="11798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C78B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VTubers punch far above their weight, capturing a massive share of watch time.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33561" y="3048000"/>
            <a:ext cx="3302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rgbClr val="E6394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1.4%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73261" y="3911600"/>
            <a:ext cx="3022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of Gaming Channels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379611" y="4216400"/>
            <a:ext cx="3009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6A72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(YouTube)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532981" y="3454400"/>
            <a:ext cx="9144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8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444802" y="3048000"/>
            <a:ext cx="3302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9.6%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84502" y="3911600"/>
            <a:ext cx="3022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of Watch Hours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90852" y="4216400"/>
            <a:ext cx="3009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6A72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(Disproportionate Share)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7744222" y="3454400"/>
            <a:ext cx="9144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8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8656042" y="3048000"/>
            <a:ext cx="3302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+28%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8795742" y="3911600"/>
            <a:ext cx="3022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Growth in 2023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8802092" y="4216400"/>
            <a:ext cx="3009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6A728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(While others fell -6%)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203200" y="4876800"/>
            <a:ext cx="11785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Stars like </a:t>
            </a:r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B01F2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Gawr Gura (4.5M subs)</a:t>
            </a:r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and </a:t>
            </a:r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B01F2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Ironmouse</a:t>
            </a:r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A3A3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signal strong Western appetite.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32580" y="3890818"/>
            <a:ext cx="6003310" cy="5524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Validation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32580" y="2579067"/>
            <a:ext cx="6762322" cy="10922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CHAPTER.03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32580" y="0"/>
            <a:ext cx="575002" cy="762000"/>
          </a:xfrm>
          <a:prstGeom prst="rect">
            <a:avLst/>
          </a:prstGeom>
          <a:solidFill>
            <a:srgbClr val="A20F11"/>
          </a:solidFill>
          <a:ln/>
        </p:spPr>
      </p:sp>
    </p:spTree>
  </p:cSld>
  <p:clrMapOvr>
    <a:masterClrMapping/>
  </p:clrMapOvr>
  <p:transition>
    <p:fade/>
    <p:spd val="med"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VTubers: Your Next 24/7 Star</dc:title>
  <dc:subject>AI VTubers: Your Next 24/7 Star</dc:subject>
  <dc:creator>Kimi</dc:creator>
  <cp:lastModifiedBy>Kimi</cp:lastModifiedBy>
  <cp:revision>1</cp:revision>
  <dcterms:created xsi:type="dcterms:W3CDTF">2025-11-14T11:36:52Z</dcterms:created>
  <dcterms:modified xsi:type="dcterms:W3CDTF">2025-11-14T11:36:52Z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{"Label":"AI VTubers: Your Next 24/7 Star","ContentProducer":"001191110108MACG2KBH8F10000","ProduceID":"d4bgmmmc8f21m8oc6f90","ReservedCode1":"","ContentPropagator":"001191110108MACG2KBH8F20000","PropagateID":"d4bgmmmc8f21m8oc6f90","ReservedCode2":""}</vt:lpwstr>
  </property>
</Properties>
</file>